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83" r:id="rId15"/>
    <p:sldId id="284" r:id="rId16"/>
    <p:sldId id="282" r:id="rId17"/>
    <p:sldId id="270" r:id="rId18"/>
    <p:sldId id="271" r:id="rId19"/>
    <p:sldId id="272" r:id="rId20"/>
    <p:sldId id="273" r:id="rId21"/>
    <p:sldId id="274" r:id="rId22"/>
    <p:sldId id="276" r:id="rId23"/>
    <p:sldId id="275" r:id="rId24"/>
    <p:sldId id="277" r:id="rId25"/>
    <p:sldId id="279" r:id="rId26"/>
    <p:sldId id="280" r:id="rId27"/>
    <p:sldId id="281" r:id="rId28"/>
    <p:sldId id="278" r:id="rId29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 dirty="0"/>
              <a:t>TASAS</a:t>
            </a:r>
            <a:r>
              <a:rPr lang="es-EC" baseline="0" dirty="0"/>
              <a:t> ACTIVAS EFECTIVAS REFERENCIALES a enero de cada año</a:t>
            </a:r>
            <a:endParaRPr lang="es-EC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Corporativo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Hoja1!$A$2:$A$9</c:f>
              <c:numCache>
                <c:formatCode>General</c:formatCode>
                <c:ptCount val="8"/>
                <c:pt idx="0">
                  <c:v>2010</c:v>
                </c:pt>
                <c:pt idx="1">
                  <c:v>2012</c:v>
                </c:pt>
                <c:pt idx="2">
                  <c:v>2014</c:v>
                </c:pt>
                <c:pt idx="3">
                  <c:v>2016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Hoja1!$B$2:$B$9</c:f>
              <c:numCache>
                <c:formatCode>General</c:formatCode>
                <c:ptCount val="8"/>
                <c:pt idx="0">
                  <c:v>9.1</c:v>
                </c:pt>
                <c:pt idx="1">
                  <c:v>8.1</c:v>
                </c:pt>
                <c:pt idx="2">
                  <c:v>8.1</c:v>
                </c:pt>
                <c:pt idx="3">
                  <c:v>9.3000000000000007</c:v>
                </c:pt>
                <c:pt idx="4">
                  <c:v>8</c:v>
                </c:pt>
                <c:pt idx="5">
                  <c:v>9</c:v>
                </c:pt>
                <c:pt idx="6">
                  <c:v>9.1</c:v>
                </c:pt>
                <c:pt idx="7">
                  <c:v>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67-4026-B37F-69777C150F7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Consumo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Hoja1!$A$2:$A$9</c:f>
              <c:numCache>
                <c:formatCode>General</c:formatCode>
                <c:ptCount val="8"/>
                <c:pt idx="0">
                  <c:v>2010</c:v>
                </c:pt>
                <c:pt idx="1">
                  <c:v>2012</c:v>
                </c:pt>
                <c:pt idx="2">
                  <c:v>2014</c:v>
                </c:pt>
                <c:pt idx="3">
                  <c:v>2016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Hoja1!$C$2:$C$9</c:f>
              <c:numCache>
                <c:formatCode>General</c:formatCode>
                <c:ptCount val="8"/>
                <c:pt idx="0">
                  <c:v>18</c:v>
                </c:pt>
                <c:pt idx="1">
                  <c:v>15.9</c:v>
                </c:pt>
                <c:pt idx="2">
                  <c:v>15.9</c:v>
                </c:pt>
                <c:pt idx="3">
                  <c:v>16.2</c:v>
                </c:pt>
                <c:pt idx="4">
                  <c:v>16.7</c:v>
                </c:pt>
                <c:pt idx="5">
                  <c:v>16.2</c:v>
                </c:pt>
                <c:pt idx="6">
                  <c:v>16.2</c:v>
                </c:pt>
                <c:pt idx="7">
                  <c:v>16.600000000000001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67-4026-B37F-69777C150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93344"/>
        <c:axId val="36894176"/>
      </c:lineChart>
      <c:catAx>
        <c:axId val="3689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894176"/>
        <c:crosses val="autoZero"/>
        <c:auto val="1"/>
        <c:lblAlgn val="ctr"/>
        <c:lblOffset val="100"/>
        <c:noMultiLvlLbl val="0"/>
      </c:catAx>
      <c:valAx>
        <c:axId val="3689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89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TASAS</a:t>
            </a:r>
            <a:r>
              <a:rPr lang="es-EC" baseline="0"/>
              <a:t> ACTIVAS EFECTIVAS REFERENCIALES</a:t>
            </a:r>
          </a:p>
          <a:p>
            <a:pPr>
              <a:defRPr/>
            </a:pPr>
            <a:r>
              <a:rPr lang="es-EC" baseline="0"/>
              <a:t> a enero de cada año</a:t>
            </a:r>
            <a:endParaRPr lang="es-EC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Acumul Ampliada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Hoja1!$A$2:$A$9</c:f>
              <c:numCache>
                <c:formatCode>General</c:formatCode>
                <c:ptCount val="8"/>
                <c:pt idx="0">
                  <c:v>2010</c:v>
                </c:pt>
                <c:pt idx="1">
                  <c:v>2012</c:v>
                </c:pt>
                <c:pt idx="2">
                  <c:v>2014</c:v>
                </c:pt>
                <c:pt idx="3">
                  <c:v>2016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Hoja1!$B$2:$B$9</c:f>
              <c:numCache>
                <c:formatCode>General</c:formatCode>
                <c:ptCount val="8"/>
                <c:pt idx="0">
                  <c:v>23</c:v>
                </c:pt>
                <c:pt idx="1">
                  <c:v>22.4</c:v>
                </c:pt>
                <c:pt idx="2">
                  <c:v>22.4</c:v>
                </c:pt>
                <c:pt idx="3">
                  <c:v>22.1</c:v>
                </c:pt>
                <c:pt idx="4">
                  <c:v>20.8</c:v>
                </c:pt>
                <c:pt idx="5">
                  <c:v>19.2</c:v>
                </c:pt>
                <c:pt idx="6">
                  <c:v>20.100000000000001</c:v>
                </c:pt>
                <c:pt idx="7">
                  <c:v>20.100000000000001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6B-4A5D-B6C8-4D03C823083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Acum Simple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Hoja1!$A$2:$A$9</c:f>
              <c:numCache>
                <c:formatCode>General</c:formatCode>
                <c:ptCount val="8"/>
                <c:pt idx="0">
                  <c:v>2010</c:v>
                </c:pt>
                <c:pt idx="1">
                  <c:v>2012</c:v>
                </c:pt>
                <c:pt idx="2">
                  <c:v>2014</c:v>
                </c:pt>
                <c:pt idx="3">
                  <c:v>2016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Hoja1!$C$2:$C$9</c:f>
              <c:numCache>
                <c:formatCode>General</c:formatCode>
                <c:ptCount val="8"/>
                <c:pt idx="0">
                  <c:v>28.2</c:v>
                </c:pt>
                <c:pt idx="1">
                  <c:v>25.2</c:v>
                </c:pt>
                <c:pt idx="2">
                  <c:v>25.2</c:v>
                </c:pt>
                <c:pt idx="3">
                  <c:v>25.2</c:v>
                </c:pt>
                <c:pt idx="4">
                  <c:v>24.7</c:v>
                </c:pt>
                <c:pt idx="5">
                  <c:v>22.6</c:v>
                </c:pt>
                <c:pt idx="6">
                  <c:v>23.4</c:v>
                </c:pt>
                <c:pt idx="7">
                  <c:v>23.1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6B-4A5D-B6C8-4D03C8230839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Minorista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Hoja1!$A$2:$A$9</c:f>
              <c:numCache>
                <c:formatCode>General</c:formatCode>
                <c:ptCount val="8"/>
                <c:pt idx="0">
                  <c:v>2010</c:v>
                </c:pt>
                <c:pt idx="1">
                  <c:v>2012</c:v>
                </c:pt>
                <c:pt idx="2">
                  <c:v>2014</c:v>
                </c:pt>
                <c:pt idx="3">
                  <c:v>2016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Hoja1!$D$2:$D$9</c:f>
              <c:numCache>
                <c:formatCode>General</c:formatCode>
                <c:ptCount val="8"/>
                <c:pt idx="0">
                  <c:v>30.5</c:v>
                </c:pt>
                <c:pt idx="1">
                  <c:v>28.8</c:v>
                </c:pt>
                <c:pt idx="2">
                  <c:v>28.8</c:v>
                </c:pt>
                <c:pt idx="3">
                  <c:v>27.9</c:v>
                </c:pt>
                <c:pt idx="4">
                  <c:v>27.6</c:v>
                </c:pt>
                <c:pt idx="5">
                  <c:v>25.9</c:v>
                </c:pt>
                <c:pt idx="6">
                  <c:v>25</c:v>
                </c:pt>
                <c:pt idx="7">
                  <c:v>26.1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6B-4A5D-B6C8-4D03C8230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93344"/>
        <c:axId val="36894176"/>
      </c:lineChart>
      <c:catAx>
        <c:axId val="3689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894176"/>
        <c:crosses val="autoZero"/>
        <c:auto val="1"/>
        <c:lblAlgn val="ctr"/>
        <c:lblOffset val="100"/>
        <c:noMultiLvlLbl val="0"/>
      </c:catAx>
      <c:valAx>
        <c:axId val="3689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89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20689-E9A9-4E38-B05D-80CEA48AB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16869B-831E-44F4-AFEA-80E303074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78E43-CA79-4437-8D7B-B279B6592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E90A-04C7-43AA-8DF8-15942A0E8B72}" type="datetimeFigureOut">
              <a:rPr lang="es-EC" smtClean="0"/>
              <a:t>11/8/2022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5177-2EBE-4C81-AF56-43F07A644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78423-39CD-4191-9D69-3349C6CD7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4708-E24F-4E7A-AC0A-43C7516A26A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66089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2B33C-73AB-40F7-AEE9-98E5E591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F948B-B538-41FE-A33D-3CA3AF359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CC8E7-069F-4DB9-B660-00B081CA9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E90A-04C7-43AA-8DF8-15942A0E8B72}" type="datetimeFigureOut">
              <a:rPr lang="es-EC" smtClean="0"/>
              <a:t>11/8/2022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006E5-EE12-4053-AD98-4B576A0B9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4061D-4D0C-4291-8861-30CCFEFA1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4708-E24F-4E7A-AC0A-43C7516A26A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34304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10890-5946-4440-9BD0-F8DA9CF48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FB08F-95F3-45C7-AD53-84F5596E5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2C9FB-2447-4428-92A5-D1F5EAF2A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E90A-04C7-43AA-8DF8-15942A0E8B72}" type="datetimeFigureOut">
              <a:rPr lang="es-EC" smtClean="0"/>
              <a:t>11/8/2022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96212-5893-42D4-ADFF-ABE9AB3C2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F69AC-71EF-44A4-978B-71CDD9053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4708-E24F-4E7A-AC0A-43C7516A26A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60774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14178-E0CB-4828-A1F8-D19331501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E5871-8A9C-4BED-AEAB-61191BAF2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C6894A-A3CB-4466-8AF8-911DA38304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E89C9A-5374-4FA5-9427-74FED2999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E90A-04C7-43AA-8DF8-15942A0E8B72}" type="datetimeFigureOut">
              <a:rPr lang="es-EC" smtClean="0"/>
              <a:t>11/8/2022</a:t>
            </a:fld>
            <a:endParaRPr lang="es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3375D-E9C7-48A9-B3D6-BBA55FB77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E1DBB0-B549-44E2-8E9E-CF7C8885D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4708-E24F-4E7A-AC0A-43C7516A26A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25315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DD0E2-A3E3-40C8-AB8E-576BF9BF0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C0FF7-D627-40A9-A786-07FF124DA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3B75A-64DF-4116-9FA6-A4ACB8B11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30394D-1F46-408F-866C-5FDE89C544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C90C3B-EACF-424E-932F-137B495431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26A59F-6B2E-4256-A737-0D016D7BF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E90A-04C7-43AA-8DF8-15942A0E8B72}" type="datetimeFigureOut">
              <a:rPr lang="es-EC" smtClean="0"/>
              <a:t>11/8/2022</a:t>
            </a:fld>
            <a:endParaRPr lang="es-EC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0EB6F0-C62D-4EB2-A33E-9781174A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D974A-8D58-4AB8-AA69-E42AAE55F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4708-E24F-4E7A-AC0A-43C7516A26A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23314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62353-2897-458A-88F6-2A73461BF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C80579-4B0C-4695-BAFF-F21970801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E90A-04C7-43AA-8DF8-15942A0E8B72}" type="datetimeFigureOut">
              <a:rPr lang="es-EC" smtClean="0"/>
              <a:t>11/8/2022</a:t>
            </a:fld>
            <a:endParaRPr lang="es-EC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98CDA6-8ED7-42E9-B959-E48E3C3ED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984CA3-9E2A-4F37-90E6-79CBDB8DC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4708-E24F-4E7A-AC0A-43C7516A26A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62679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1342E5-6FCA-4824-A75E-FA1649D20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E90A-04C7-43AA-8DF8-15942A0E8B72}" type="datetimeFigureOut">
              <a:rPr lang="es-EC" smtClean="0"/>
              <a:t>11/8/2022</a:t>
            </a:fld>
            <a:endParaRPr lang="es-EC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264A24-A714-4622-A226-A38379A8C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3B956-9D29-436A-8F1A-16D68DA1C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4708-E24F-4E7A-AC0A-43C7516A26A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8788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69530-F221-4BF7-8C79-F682AE7DD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4A1FC-5985-425E-8795-4CCF52B26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D154F-D8AE-43C1-A4A4-B17715245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96B1C-6CFD-44EA-8A85-A8C40284D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E90A-04C7-43AA-8DF8-15942A0E8B72}" type="datetimeFigureOut">
              <a:rPr lang="es-EC" smtClean="0"/>
              <a:t>11/8/2022</a:t>
            </a:fld>
            <a:endParaRPr lang="es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9B6375-9F28-445B-9AF0-4442BDA0F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D5A4E-FB73-4AE8-9710-53B53F3F9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4708-E24F-4E7A-AC0A-43C7516A26A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5312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8BCDF-B175-4A7C-8B00-0EABE451A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B6721A-FDA6-4E59-B25A-16262B478D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810A4-E6AB-41D9-8864-88151C4B8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13158F-22AC-4DAE-915E-020D9B86A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E90A-04C7-43AA-8DF8-15942A0E8B72}" type="datetimeFigureOut">
              <a:rPr lang="es-EC" smtClean="0"/>
              <a:t>11/8/2022</a:t>
            </a:fld>
            <a:endParaRPr lang="es-E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B4C08E-F35D-4A7E-92B4-AA3A9891A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EC2B7F-06D5-473F-AA3E-84C8086D3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4708-E24F-4E7A-AC0A-43C7516A26A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67625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8F89C-7B0E-42CE-A0ED-D40535601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D46895-9326-41A7-96E8-81D178472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3EB61-0526-44FD-846F-10B7F1A14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E90A-04C7-43AA-8DF8-15942A0E8B72}" type="datetimeFigureOut">
              <a:rPr lang="es-EC" smtClean="0"/>
              <a:t>11/8/2022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21549-B77A-4041-AC6E-1C2850F45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A7BBF-4CD0-47AB-A175-7ED460461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4708-E24F-4E7A-AC0A-43C7516A26A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5499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ED3808-E5ED-4F7D-86F3-C43A73D2D2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10A80C-CD1F-460A-AC6B-46952F0457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30774-BA40-40CC-AE38-38468655E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E90A-04C7-43AA-8DF8-15942A0E8B72}" type="datetimeFigureOut">
              <a:rPr lang="es-EC" smtClean="0"/>
              <a:t>11/8/2022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935C5-E396-474B-9EF9-DDD5BF9E2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ADB48-2A29-486B-888F-EEB21A1CD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B4708-E24F-4E7A-AC0A-43C7516A26A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73389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68C7DB-03D3-4483-A572-5CA12258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1B822A-BCD5-475B-B2D6-A2D8DC3A7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833D8-CB6E-4914-A483-C6ECC75F2D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0E90A-04C7-43AA-8DF8-15942A0E8B72}" type="datetimeFigureOut">
              <a:rPr lang="es-EC" smtClean="0"/>
              <a:t>11/8/2022</a:t>
            </a:fld>
            <a:endParaRPr lang="es-E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6DF2F-68E3-4C6F-8212-BB4ACC987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2340B-88B3-4E7D-ACB5-C22EDB1DA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B4708-E24F-4E7A-AC0A-43C7516A26A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7202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luis14@hotmail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vidaglobalsite.wordpress.com/2021/12/06/rige-la-reforma-tributaria-y-le-sigue-el-presupuesto-del-estado-2022/" TargetMode="External"/><Relationship Id="rId2" Type="http://schemas.openxmlformats.org/officeDocument/2006/relationships/hyperlink" Target="https://www.researchgate.net/publication/342025471_Working_Paper_-_Al_abismo_con_las_politicas_de_ajuste_estructural_del_Acuerdo_de_Servicio_Ampliado_con_el_FMI_en_Ecuado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daglobalsite.wordpress.com/2021/12/15/se-va-revelando-la-politica-economica-de-202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2A85-948B-4C00-9577-464A398782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POLÍTICA ECONÓMICA: </a:t>
            </a:r>
            <a:r>
              <a:rPr lang="es-ES"/>
              <a:t>REFORMAS ESTRUCTURALES Y </a:t>
            </a:r>
            <a:r>
              <a:rPr lang="es-ES" dirty="0"/>
              <a:t>EL FMI EN EL ECUADOR (2017 – 2021)</a:t>
            </a:r>
            <a:endParaRPr lang="es-EC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BBED5B-5501-41C2-A2A3-4ED9C4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09391"/>
            <a:ext cx="9144000" cy="2743200"/>
          </a:xfrm>
        </p:spPr>
        <p:txBody>
          <a:bodyPr>
            <a:normAutofit/>
          </a:bodyPr>
          <a:lstStyle/>
          <a:p>
            <a:endParaRPr lang="es-ES" dirty="0"/>
          </a:p>
          <a:p>
            <a:r>
              <a:rPr lang="es-EC" dirty="0" err="1"/>
              <a:t>Ec</a:t>
            </a:r>
            <a:r>
              <a:rPr lang="es-EC" dirty="0"/>
              <a:t>. Luis Rosero M.</a:t>
            </a:r>
          </a:p>
          <a:p>
            <a:r>
              <a:rPr lang="es-EC" dirty="0"/>
              <a:t>(</a:t>
            </a:r>
            <a:r>
              <a:rPr lang="es-EC" dirty="0">
                <a:hlinkClick r:id="rId2"/>
              </a:rPr>
              <a:t>rluis14</a:t>
            </a:r>
            <a:r>
              <a:rPr lang="en-US" dirty="0">
                <a:hlinkClick r:id="rId2"/>
              </a:rPr>
              <a:t>@hotmaill.com</a:t>
            </a:r>
            <a:r>
              <a:rPr lang="en-US" dirty="0"/>
              <a:t>, https://vidaglobalsite.wordpress.com)</a:t>
            </a:r>
            <a:endParaRPr lang="es-EC" dirty="0"/>
          </a:p>
          <a:p>
            <a:r>
              <a:rPr lang="es-EC" dirty="0"/>
              <a:t>Universidad Técnica Estatal de Quevedo (UTEQ)</a:t>
            </a:r>
          </a:p>
          <a:p>
            <a:r>
              <a:rPr lang="es-EC" dirty="0"/>
              <a:t>Enero 31 de 2022</a:t>
            </a:r>
          </a:p>
          <a:p>
            <a:r>
              <a:rPr lang="es-EC" dirty="0"/>
              <a:t>https://www.youtube.com/watch?v=EraMxfrG9_g</a:t>
            </a:r>
          </a:p>
          <a:p>
            <a:endParaRPr lang="es-EC" dirty="0"/>
          </a:p>
          <a:p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1501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8D1D-50D8-4291-9E8F-A76FB6C03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TEMAS</a:t>
            </a:r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FC189-C8B6-499E-B5D2-B1302147E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s-ES" dirty="0"/>
              <a:t>Introducción</a:t>
            </a:r>
          </a:p>
          <a:p>
            <a:pPr marL="514350" indent="-514350" algn="just">
              <a:buAutoNum type="arabicPeriod"/>
            </a:pPr>
            <a:r>
              <a:rPr lang="es-ES" dirty="0"/>
              <a:t>Esquema de las reformas estructurales del BM al FMI</a:t>
            </a:r>
          </a:p>
          <a:p>
            <a:pPr marL="514350" indent="-514350" algn="just">
              <a:buAutoNum type="arabicPeriod"/>
            </a:pPr>
            <a:r>
              <a:rPr lang="es-ES" dirty="0"/>
              <a:t>La reforma y contrarreforma monetaria-financiera (2007-2014)</a:t>
            </a:r>
          </a:p>
          <a:p>
            <a:pPr marL="514350" indent="-514350" algn="just">
              <a:buAutoNum type="arabicPeriod"/>
            </a:pPr>
            <a:r>
              <a:rPr lang="es-ES" dirty="0"/>
              <a:t>La reforma y contrarreforma monetaria: Banco Central y tasas de interés</a:t>
            </a:r>
          </a:p>
          <a:p>
            <a:pPr marL="514350" indent="-514350" algn="just">
              <a:buAutoNum type="arabicPeriod"/>
            </a:pPr>
            <a:r>
              <a:rPr lang="es-ES" dirty="0"/>
              <a:t>La reforma tributaria de Lasso</a:t>
            </a:r>
          </a:p>
          <a:p>
            <a:pPr marL="514350" indent="-514350" algn="just">
              <a:buAutoNum type="arabicPeriod"/>
            </a:pPr>
            <a:r>
              <a:rPr lang="es-ES" dirty="0"/>
              <a:t>La reforma laboral de Moreno </a:t>
            </a:r>
            <a:r>
              <a:rPr lang="es-ES"/>
              <a:t>y Lasso, </a:t>
            </a:r>
            <a:r>
              <a:rPr lang="es-ES" dirty="0"/>
              <a:t>compromisos del SAF y la agenda de reforma estructural de Lasso</a:t>
            </a:r>
          </a:p>
          <a:p>
            <a:pPr marL="514350" indent="-514350" algn="just">
              <a:buAutoNum type="arabicPeriod"/>
            </a:pPr>
            <a:r>
              <a:rPr lang="es-ES" dirty="0"/>
              <a:t>Conclusiones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919011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F9645-CD4A-4924-8DBB-987FC9EBE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 Introducción</a:t>
            </a:r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21831-7B5A-4B44-AC15-30D142DDF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/>
              <a:t>El país tiene algunos </a:t>
            </a:r>
            <a:r>
              <a:rPr lang="es-ES" b="1" dirty="0"/>
              <a:t>problemas estructurales</a:t>
            </a:r>
            <a:r>
              <a:rPr lang="es-ES" dirty="0"/>
              <a:t>: genera insuficiente empleo, desequilibrio permanente en </a:t>
            </a:r>
            <a:r>
              <a:rPr lang="es-ES" dirty="0" err="1"/>
              <a:t>Bza</a:t>
            </a:r>
            <a:r>
              <a:rPr lang="es-ES" dirty="0"/>
              <a:t>. Pagos, crecimiento inestable, pobreza, etc.</a:t>
            </a:r>
          </a:p>
          <a:p>
            <a:pPr algn="just"/>
            <a:r>
              <a:rPr lang="es-ES" dirty="0"/>
              <a:t>En Marzo de 2020 se inició la pandemia del coronavirus y, en ese año, la economía decreció </a:t>
            </a:r>
            <a:r>
              <a:rPr lang="es-ES" b="1" dirty="0"/>
              <a:t>7.2%, </a:t>
            </a:r>
            <a:r>
              <a:rPr lang="es-ES" dirty="0"/>
              <a:t>provocando graves </a:t>
            </a:r>
            <a:r>
              <a:rPr lang="es-ES" b="1" dirty="0"/>
              <a:t>desequilibrios</a:t>
            </a:r>
            <a:r>
              <a:rPr lang="es-ES" dirty="0"/>
              <a:t> macroeconómicos, aumentó </a:t>
            </a:r>
            <a:r>
              <a:rPr lang="es-ES" b="1" dirty="0"/>
              <a:t>la desigualdad </a:t>
            </a:r>
            <a:r>
              <a:rPr lang="es-ES" dirty="0"/>
              <a:t>y concentración del ingreso</a:t>
            </a:r>
          </a:p>
          <a:p>
            <a:pPr algn="just"/>
            <a:r>
              <a:rPr lang="es-ES" dirty="0"/>
              <a:t>El gobierno de </a:t>
            </a:r>
            <a:r>
              <a:rPr lang="es-ES" b="1" dirty="0"/>
              <a:t>Moreno enfrentó </a:t>
            </a:r>
            <a:r>
              <a:rPr lang="es-ES" dirty="0"/>
              <a:t>la situación apoyándose en organismos financieros internacionales: firmó</a:t>
            </a:r>
            <a:r>
              <a:rPr lang="en-US" dirty="0"/>
              <a:t> </a:t>
            </a:r>
            <a:r>
              <a:rPr lang="es-ES" dirty="0"/>
              <a:t>un Servicio Ampliado </a:t>
            </a:r>
            <a:r>
              <a:rPr lang="es-ES" b="1" dirty="0"/>
              <a:t>(SAF</a:t>
            </a:r>
            <a:r>
              <a:rPr lang="es-ES" dirty="0"/>
              <a:t>, 2019) y Lasso lo renegoció (2021)</a:t>
            </a:r>
          </a:p>
          <a:p>
            <a:pPr algn="just"/>
            <a:r>
              <a:rPr lang="es-ES" dirty="0"/>
              <a:t>Se analizará las </a:t>
            </a:r>
            <a:r>
              <a:rPr lang="es-ES" b="1" dirty="0"/>
              <a:t>tendencias, orientación y caracterización así como los principales componentes </a:t>
            </a:r>
            <a:r>
              <a:rPr lang="es-ES" dirty="0"/>
              <a:t>de las </a:t>
            </a:r>
            <a:r>
              <a:rPr lang="es-ES" b="1" dirty="0"/>
              <a:t>reformas estructurales </a:t>
            </a:r>
            <a:r>
              <a:rPr lang="es-ES" dirty="0"/>
              <a:t>en el marco de la reforma y </a:t>
            </a:r>
            <a:r>
              <a:rPr lang="es-ES" b="1" dirty="0"/>
              <a:t>contrarreforma monetaria-financiera </a:t>
            </a:r>
            <a:r>
              <a:rPr lang="es-ES" dirty="0"/>
              <a:t>y, en específico,  en lo </a:t>
            </a:r>
            <a:r>
              <a:rPr lang="es-ES" b="1" dirty="0"/>
              <a:t>monetario </a:t>
            </a:r>
            <a:r>
              <a:rPr lang="es-ES" dirty="0"/>
              <a:t>(Banco Central y tasas de interés), </a:t>
            </a:r>
            <a:r>
              <a:rPr lang="es-ES" b="1" dirty="0"/>
              <a:t>tributario y laboral</a:t>
            </a:r>
          </a:p>
          <a:p>
            <a:pPr algn="just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181389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32059-2BCD-497C-951D-2F00F9DE6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Esquema de las reformas estructurales (RE): del BM al FMI</a:t>
            </a:r>
            <a:endParaRPr lang="es-EC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4054C6-D64F-42A1-870C-E6985420A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BM: 1980</a:t>
            </a:r>
            <a:endParaRPr lang="es-EC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26522D-1967-424E-8582-A36FADB93E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s-ES" b="1" dirty="0"/>
              <a:t>Son: nuevas políticas y cambio instituciona</a:t>
            </a:r>
            <a:r>
              <a:rPr lang="es-ES" dirty="0"/>
              <a:t>l para </a:t>
            </a:r>
            <a:r>
              <a:rPr lang="es-ES" b="1" dirty="0"/>
              <a:t>modificar</a:t>
            </a:r>
            <a:r>
              <a:rPr lang="es-ES" dirty="0"/>
              <a:t> la </a:t>
            </a:r>
            <a:r>
              <a:rPr lang="es-ES" b="1" dirty="0"/>
              <a:t>estructura</a:t>
            </a:r>
            <a:r>
              <a:rPr lang="es-ES" dirty="0"/>
              <a:t> de la economía </a:t>
            </a:r>
            <a:endParaRPr lang="es-ES" b="1" dirty="0"/>
          </a:p>
          <a:p>
            <a:pPr marL="0" indent="0" algn="just">
              <a:buNone/>
            </a:pPr>
            <a:r>
              <a:rPr lang="es-ES" b="1" dirty="0"/>
              <a:t>Objetivo: </a:t>
            </a:r>
            <a:r>
              <a:rPr lang="es-ES" dirty="0"/>
              <a:t>alcanzar </a:t>
            </a:r>
            <a:r>
              <a:rPr lang="es-ES" u="sng" dirty="0"/>
              <a:t>estabilidad</a:t>
            </a:r>
            <a:r>
              <a:rPr lang="es-ES" dirty="0"/>
              <a:t> y </a:t>
            </a:r>
            <a:r>
              <a:rPr lang="es-ES" u="sng" dirty="0"/>
              <a:t>crecimiento sostenido</a:t>
            </a:r>
          </a:p>
          <a:p>
            <a:pPr marL="0" indent="0" algn="just">
              <a:buNone/>
            </a:pPr>
            <a:r>
              <a:rPr lang="es-ES" b="1" dirty="0"/>
              <a:t>Medios: </a:t>
            </a:r>
            <a:r>
              <a:rPr lang="es-ES" dirty="0"/>
              <a:t>eliminar </a:t>
            </a:r>
            <a:r>
              <a:rPr lang="es-ES" u="sng" dirty="0"/>
              <a:t>distorsiones </a:t>
            </a:r>
            <a:r>
              <a:rPr lang="es-ES" dirty="0"/>
              <a:t>económicas, uso </a:t>
            </a:r>
            <a:r>
              <a:rPr lang="es-ES" u="sng" dirty="0"/>
              <a:t>óptimo</a:t>
            </a:r>
            <a:r>
              <a:rPr lang="es-ES" dirty="0"/>
              <a:t> de los </a:t>
            </a:r>
            <a:r>
              <a:rPr lang="es-ES" u="sng" dirty="0"/>
              <a:t>factores</a:t>
            </a:r>
            <a:r>
              <a:rPr lang="es-ES" dirty="0"/>
              <a:t> y explotación de las </a:t>
            </a:r>
            <a:r>
              <a:rPr lang="es-ES" u="sng" dirty="0"/>
              <a:t>ventajas comparativa</a:t>
            </a:r>
            <a:r>
              <a:rPr lang="es-ES" dirty="0"/>
              <a:t> para cambio </a:t>
            </a:r>
            <a:r>
              <a:rPr lang="es-ES" u="sng" dirty="0"/>
              <a:t>modelo de desarrollo basado en X</a:t>
            </a: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BC3DDC-D344-42C5-8EC7-7A4D70E172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CABD2C-B030-4D20-A118-D18FD0093F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b="1" dirty="0"/>
              <a:t>Caracterización: rol</a:t>
            </a:r>
            <a:r>
              <a:rPr lang="es-ES" dirty="0"/>
              <a:t> principal del </a:t>
            </a:r>
            <a:r>
              <a:rPr lang="es-ES" b="1" u="sng" dirty="0"/>
              <a:t>sector privado</a:t>
            </a:r>
            <a:r>
              <a:rPr lang="es-ES" b="1" dirty="0"/>
              <a:t>, </a:t>
            </a:r>
            <a:r>
              <a:rPr lang="es-ES" b="1" u="sng" dirty="0"/>
              <a:t>mercado asignador de recursos </a:t>
            </a:r>
            <a:r>
              <a:rPr lang="es-ES" b="1" dirty="0"/>
              <a:t>y </a:t>
            </a:r>
            <a:r>
              <a:rPr lang="es-ES" b="1" u="sng" dirty="0"/>
              <a:t>apertura</a:t>
            </a:r>
            <a:r>
              <a:rPr lang="es-ES" b="1" dirty="0"/>
              <a:t> </a:t>
            </a:r>
            <a:r>
              <a:rPr lang="es-ES" dirty="0"/>
              <a:t>e integración del país a la economía mundial</a:t>
            </a:r>
          </a:p>
          <a:p>
            <a:pPr marL="0" indent="0">
              <a:buNone/>
            </a:pPr>
            <a:r>
              <a:rPr lang="es-ES" b="1" dirty="0"/>
              <a:t>Reformas a:</a:t>
            </a:r>
          </a:p>
          <a:p>
            <a:r>
              <a:rPr lang="es-ES" dirty="0"/>
              <a:t>Estructura de incentivos y precios</a:t>
            </a:r>
          </a:p>
          <a:p>
            <a:r>
              <a:rPr lang="es-ES" dirty="0"/>
              <a:t>Política Comercial</a:t>
            </a:r>
          </a:p>
          <a:p>
            <a:r>
              <a:rPr lang="es-ES" dirty="0"/>
              <a:t>Al sistema financiero</a:t>
            </a:r>
          </a:p>
          <a:p>
            <a:r>
              <a:rPr lang="es-ES" dirty="0"/>
              <a:t>Al sector público</a:t>
            </a:r>
          </a:p>
          <a:p>
            <a:r>
              <a:rPr lang="es-ES" dirty="0"/>
              <a:t>Sectores productivos</a:t>
            </a:r>
          </a:p>
          <a:p>
            <a:pPr marL="0" indent="0">
              <a:buNone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241321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37029-5A84-4A29-9686-0A32F5AB5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FMI</a:t>
            </a:r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A0829-CECA-4279-A68F-3C76A38503D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/>
              <a:t>La </a:t>
            </a:r>
            <a:r>
              <a:rPr lang="es-ES" u="sng" dirty="0"/>
              <a:t>crisis financiera de 2008 </a:t>
            </a:r>
            <a:r>
              <a:rPr lang="es-ES" dirty="0"/>
              <a:t>llevó a la reforma a su política de </a:t>
            </a:r>
            <a:r>
              <a:rPr lang="es-ES" b="1" dirty="0"/>
              <a:t>financiamiento y condicionalidad (2)</a:t>
            </a:r>
          </a:p>
          <a:p>
            <a:pPr algn="just"/>
            <a:r>
              <a:rPr lang="es-ES" dirty="0"/>
              <a:t>Especialización del FMI (1990): privatización, desregulación, sistema financiero, laboral, educación</a:t>
            </a:r>
          </a:p>
          <a:p>
            <a:pPr algn="just"/>
            <a:r>
              <a:rPr lang="es-ES" dirty="0"/>
              <a:t>SAF: para </a:t>
            </a:r>
            <a:r>
              <a:rPr lang="es-ES" u="sng" dirty="0"/>
              <a:t>problemas</a:t>
            </a:r>
            <a:r>
              <a:rPr lang="es-ES" dirty="0"/>
              <a:t> m. y largo plazo (</a:t>
            </a:r>
            <a:r>
              <a:rPr lang="es-ES" b="1" dirty="0"/>
              <a:t>estructural</a:t>
            </a:r>
            <a:r>
              <a:rPr lang="es-ES" dirty="0"/>
              <a:t>) de </a:t>
            </a:r>
            <a:r>
              <a:rPr lang="es-ES" dirty="0" err="1"/>
              <a:t>Bza.P</a:t>
            </a:r>
            <a:r>
              <a:rPr lang="es-ES" dirty="0"/>
              <a:t>., debido a distorsiones que exigen </a:t>
            </a:r>
            <a:r>
              <a:rPr lang="es-ES" b="1" dirty="0"/>
              <a:t>reformas institucionales</a:t>
            </a:r>
            <a:r>
              <a:rPr lang="es-ES" dirty="0"/>
              <a:t> en la economía</a:t>
            </a:r>
          </a:p>
          <a:p>
            <a:pPr algn="just"/>
            <a:r>
              <a:rPr lang="es-ES" b="1" dirty="0"/>
              <a:t>Condicionalidad estructural:</a:t>
            </a:r>
          </a:p>
          <a:p>
            <a:pPr marL="0" indent="0" algn="just">
              <a:buNone/>
            </a:pPr>
            <a:r>
              <a:rPr lang="es-ES" b="1" dirty="0"/>
              <a:t>    </a:t>
            </a:r>
            <a:r>
              <a:rPr lang="es-ES" dirty="0"/>
              <a:t>Sector financiero, política cambiaria y        </a:t>
            </a:r>
            <a:endParaRPr lang="es-ES" b="1" dirty="0"/>
          </a:p>
          <a:p>
            <a:pPr marL="0" indent="0">
              <a:buNone/>
            </a:pPr>
            <a:r>
              <a:rPr lang="es-EC" dirty="0"/>
              <a:t>    monetaria, gasto público, política </a:t>
            </a:r>
          </a:p>
          <a:p>
            <a:pPr marL="0" indent="0">
              <a:buNone/>
            </a:pPr>
            <a:r>
              <a:rPr lang="es-EC" dirty="0"/>
              <a:t>    fiscal y otras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7BA38D-EFBD-49CE-8F96-7A6CFC9F72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s-ES" b="1" dirty="0"/>
              <a:t>Condicionalidad cuantitativa</a:t>
            </a:r>
            <a:r>
              <a:rPr lang="es-ES" dirty="0"/>
              <a:t>:  en </a:t>
            </a:r>
            <a:r>
              <a:rPr lang="es-ES" sz="2600" b="1" dirty="0"/>
              <a:t>déficit</a:t>
            </a:r>
            <a:r>
              <a:rPr lang="es-ES" dirty="0"/>
              <a:t> fiscal, </a:t>
            </a:r>
            <a:r>
              <a:rPr lang="es-ES" b="1" dirty="0"/>
              <a:t>endeudamiento y base monetaria</a:t>
            </a:r>
            <a:r>
              <a:rPr lang="es-ES" dirty="0"/>
              <a:t>. Se fijan metas,  límites en</a:t>
            </a:r>
          </a:p>
          <a:p>
            <a:pPr algn="just"/>
            <a:r>
              <a:rPr lang="es-ES" u="sng" dirty="0"/>
              <a:t>Atrasos en la deuda</a:t>
            </a:r>
          </a:p>
          <a:p>
            <a:pPr algn="just"/>
            <a:r>
              <a:rPr lang="es-ES" dirty="0"/>
              <a:t>Al endeudamiento público</a:t>
            </a:r>
          </a:p>
          <a:p>
            <a:pPr algn="just"/>
            <a:r>
              <a:rPr lang="es-ES" dirty="0"/>
              <a:t>Al déficit fiscal</a:t>
            </a:r>
          </a:p>
          <a:p>
            <a:pPr algn="just"/>
            <a:r>
              <a:rPr lang="es-ES" dirty="0"/>
              <a:t>A la </a:t>
            </a:r>
            <a:r>
              <a:rPr lang="es-ES" u="sng" dirty="0"/>
              <a:t>pérdida de reservas</a:t>
            </a:r>
          </a:p>
          <a:p>
            <a:pPr algn="just"/>
            <a:r>
              <a:rPr lang="es-ES" dirty="0"/>
              <a:t>Al financiamiento del BC a gobierno</a:t>
            </a:r>
          </a:p>
          <a:p>
            <a:pPr algn="just"/>
            <a:r>
              <a:rPr lang="es-ES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Moreno firma, un SAF (Junio</a:t>
            </a:r>
            <a:r>
              <a:rPr lang="es-EC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/2019)</a:t>
            </a:r>
            <a:r>
              <a:rPr lang="es-ES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6.500</a:t>
            </a:r>
            <a:r>
              <a:rPr lang="es-EC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 y Lasso  renegocia metas y condicionamientos (2021)</a:t>
            </a:r>
            <a:endParaRPr lang="es-EC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ES" dirty="0"/>
          </a:p>
          <a:p>
            <a:pPr marL="0" indent="0">
              <a:buNone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67233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F04F9-7FA8-4461-82F2-E5DA0B823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La reforma y contrarreforma monetaria-financiera</a:t>
            </a:r>
            <a:endParaRPr lang="es-EC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F425E8E-7151-4BA5-9E5C-50630B87E9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8592575"/>
              </p:ext>
            </p:extLst>
          </p:nvPr>
        </p:nvGraphicFramePr>
        <p:xfrm>
          <a:off x="1378228" y="1690689"/>
          <a:ext cx="8786190" cy="5014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4463">
                  <a:extLst>
                    <a:ext uri="{9D8B030D-6E8A-4147-A177-3AD203B41FA5}">
                      <a16:colId xmlns:a16="http://schemas.microsoft.com/office/drawing/2014/main" val="3835838724"/>
                    </a:ext>
                  </a:extLst>
                </a:gridCol>
                <a:gridCol w="4701727">
                  <a:extLst>
                    <a:ext uri="{9D8B030D-6E8A-4147-A177-3AD203B41FA5}">
                      <a16:colId xmlns:a16="http://schemas.microsoft.com/office/drawing/2014/main" val="1638718353"/>
                    </a:ext>
                  </a:extLst>
                </a:gridCol>
              </a:tblGrid>
              <a:tr h="263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REFORMA MONETARIA (2007 – 2017)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LEYES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8242507"/>
                  </a:ext>
                </a:extLst>
              </a:tr>
              <a:tr h="8158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1.Transparencia del costo del crédito 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Ley de costo máximo del crédito Julio 2007 e inconstitucionalidad de artículos, R.O. 240 Diciembre 27 de 2007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7179750"/>
                  </a:ext>
                </a:extLst>
              </a:tr>
              <a:tr h="8158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2. Sistema de tasas de interés: </a:t>
                      </a:r>
                      <a:r>
                        <a:rPr lang="es-EC" sz="1100">
                          <a:effectLst/>
                        </a:rPr>
                        <a:t>activa referencial, pasiva referencial y la tasa activa efectiva máxima, por segmentos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Resolución del Directorio del BCE, R.O. 249 Enero 10 de 2008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6380013"/>
                  </a:ext>
                </a:extLst>
              </a:tr>
              <a:tr h="6961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3.Reforma al Banco Central </a:t>
                      </a:r>
                      <a:endParaRPr lang="es-EC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Cambia composición del Directorio del BCE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Reforma a la ley de Régimen Monetario y Banco del Estado, R.O. 40 Octubre 5 de 2009 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3643783"/>
                  </a:ext>
                </a:extLst>
              </a:tr>
              <a:tr h="263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REFORMA FINANCIERA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333958"/>
                  </a:ext>
                </a:extLst>
              </a:tr>
              <a:tr h="263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1. Red de Seguridad Financiera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R.O. 498, Diciembre 31 de 2008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7883663"/>
                  </a:ext>
                </a:extLst>
              </a:tr>
              <a:tr h="5398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2. Creación de JRMF, una sola entidad de regulación y varios supervisores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Código Monetario Financiero, R.0. 332, Septiembre 12 de 2014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9067905"/>
                  </a:ext>
                </a:extLst>
              </a:tr>
              <a:tr h="5398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3. Reconocimiento de la economía popular y solidaria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Ley de Economía Popular y Solidaria, R.O. 444 Mayo 10 de 2021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4936553"/>
                  </a:ext>
                </a:extLst>
              </a:tr>
              <a:tr h="8158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4.Reforma al mercado de valores 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Ley para el Fortalecimiento del Sector Societario y Bursátil, R.O. 249 Mayo 20 de 2014 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202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8596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79E20C0-3D6E-4970-8A21-E2459FC14E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777754"/>
              </p:ext>
            </p:extLst>
          </p:nvPr>
        </p:nvGraphicFramePr>
        <p:xfrm>
          <a:off x="2211800" y="690018"/>
          <a:ext cx="6427233" cy="45643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6845">
                  <a:extLst>
                    <a:ext uri="{9D8B030D-6E8A-4147-A177-3AD203B41FA5}">
                      <a16:colId xmlns:a16="http://schemas.microsoft.com/office/drawing/2014/main" val="843664925"/>
                    </a:ext>
                  </a:extLst>
                </a:gridCol>
                <a:gridCol w="3730388">
                  <a:extLst>
                    <a:ext uri="{9D8B030D-6E8A-4147-A177-3AD203B41FA5}">
                      <a16:colId xmlns:a16="http://schemas.microsoft.com/office/drawing/2014/main" val="600816226"/>
                    </a:ext>
                  </a:extLst>
                </a:gridCol>
              </a:tblGrid>
              <a:tr h="5529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CONTRAREFORMA MONETARIA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LEYES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8265851"/>
                  </a:ext>
                </a:extLst>
              </a:tr>
              <a:tr h="17101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1.Contrarreforma al Banco Central: cambio de la gobernanza en el BCE, prohibiciones y nuevas funciones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Reformatoria al Código Orgánico Monetario Financiero, R.O. 443 Mayo 3 de 2021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4846445"/>
                  </a:ext>
                </a:extLst>
              </a:tr>
              <a:tr h="5529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CONTRAREFORMA FINANCIERA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1795640"/>
                  </a:ext>
                </a:extLst>
              </a:tr>
              <a:tr h="11315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1.Nuevo esquema de regulación financiera: dos juntas: 1. Monetaria y 2.Financiera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Reformatoria al Código Orgánico Monetario Financiero, R.O. 443 Mayo 3 de 2021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0592706"/>
                  </a:ext>
                </a:extLst>
              </a:tr>
              <a:tr h="6166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2. Cambios en la institucionalidad de la Superintendencia de Economía Popular y Solidaria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Reformatoria al Código Orgánico Monetario Financiero, R.O. 443 Mayo 3 de 2021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860455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1B55C8C-3EB4-419E-B0AD-3CAAB859935E}"/>
              </a:ext>
            </a:extLst>
          </p:cNvPr>
          <p:cNvSpPr txBox="1"/>
          <p:nvPr/>
        </p:nvSpPr>
        <p:spPr>
          <a:xfrm>
            <a:off x="2211800" y="5433391"/>
            <a:ext cx="6427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La </a:t>
            </a:r>
            <a:r>
              <a:rPr lang="en-US" b="1" dirty="0" err="1"/>
              <a:t>contrarreforma</a:t>
            </a:r>
            <a:r>
              <a:rPr lang="en-US" b="1" dirty="0"/>
              <a:t> </a:t>
            </a:r>
            <a:r>
              <a:rPr lang="en-US" b="1" dirty="0" err="1"/>
              <a:t>monetaria</a:t>
            </a:r>
            <a:r>
              <a:rPr lang="en-US" b="1" dirty="0"/>
              <a:t> se </a:t>
            </a:r>
            <a:r>
              <a:rPr lang="en-US" b="1" dirty="0" err="1"/>
              <a:t>inicia</a:t>
            </a:r>
            <a:r>
              <a:rPr lang="en-US" b="1" dirty="0"/>
              <a:t> </a:t>
            </a:r>
            <a:r>
              <a:rPr lang="en-US" dirty="0"/>
              <a:t>con la </a:t>
            </a:r>
            <a:r>
              <a:rPr lang="en-US" dirty="0" err="1"/>
              <a:t>firma</a:t>
            </a:r>
            <a:r>
              <a:rPr lang="en-US" dirty="0"/>
              <a:t> </a:t>
            </a:r>
            <a:r>
              <a:rPr lang="en-US" b="1" dirty="0"/>
              <a:t>del SAF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el</a:t>
            </a:r>
            <a:r>
              <a:rPr lang="en-US" b="1" dirty="0"/>
              <a:t> </a:t>
            </a:r>
            <a:r>
              <a:rPr lang="en-US" b="1" dirty="0" err="1"/>
              <a:t>gobierno</a:t>
            </a:r>
            <a:r>
              <a:rPr lang="en-US" b="1" dirty="0"/>
              <a:t> de Moreno </a:t>
            </a:r>
            <a:r>
              <a:rPr lang="en-US" b="1" dirty="0" err="1"/>
              <a:t>en</a:t>
            </a:r>
            <a:r>
              <a:rPr lang="en-US" b="1" dirty="0"/>
              <a:t> 2019</a:t>
            </a:r>
            <a:r>
              <a:rPr lang="en-US" dirty="0"/>
              <a:t> y </a:t>
            </a:r>
            <a:r>
              <a:rPr lang="en-US" dirty="0" err="1"/>
              <a:t>contin</a:t>
            </a:r>
            <a:r>
              <a:rPr lang="es-ES" dirty="0" err="1"/>
              <a:t>uó</a:t>
            </a:r>
            <a:r>
              <a:rPr lang="es-ES" dirty="0"/>
              <a:t>  con la renegociación de éste en el gobierno de Lasso (2021)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55467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A86AC-918D-46F1-AD9E-863695687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orientación de la PE de la reforma y contrarreforma</a:t>
            </a:r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2FC31-78E7-4FA5-959F-055E58C9A1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b="1" dirty="0"/>
              <a:t>REFORMA</a:t>
            </a:r>
          </a:p>
          <a:p>
            <a:r>
              <a:rPr lang="es-ES" dirty="0"/>
              <a:t>P. Económica </a:t>
            </a:r>
            <a:r>
              <a:rPr lang="es-ES" b="1" dirty="0"/>
              <a:t>heterodoxa</a:t>
            </a:r>
          </a:p>
          <a:p>
            <a:r>
              <a:rPr lang="es-ES" b="1" dirty="0"/>
              <a:t>Fuerte  intervención </a:t>
            </a:r>
            <a:r>
              <a:rPr lang="es-ES" dirty="0"/>
              <a:t>del </a:t>
            </a:r>
            <a:r>
              <a:rPr lang="es-ES" b="1" dirty="0"/>
              <a:t>estado</a:t>
            </a:r>
            <a:r>
              <a:rPr lang="es-ES" dirty="0"/>
              <a:t> para que sea </a:t>
            </a:r>
            <a:r>
              <a:rPr lang="es-ES" b="1" u="sng" dirty="0"/>
              <a:t>motor</a:t>
            </a:r>
            <a:r>
              <a:rPr lang="es-ES" u="sng" dirty="0"/>
              <a:t> </a:t>
            </a:r>
            <a:r>
              <a:rPr lang="es-ES" dirty="0"/>
              <a:t>de la economía</a:t>
            </a:r>
          </a:p>
          <a:p>
            <a:r>
              <a:rPr lang="es-ES" b="1" dirty="0"/>
              <a:t>Regulación y supervisión de mercados</a:t>
            </a:r>
          </a:p>
          <a:p>
            <a:r>
              <a:rPr lang="es-ES" b="1" dirty="0"/>
              <a:t>Relevancia de la </a:t>
            </a:r>
            <a:r>
              <a:rPr lang="es-ES" b="1" u="sng" dirty="0"/>
              <a:t>planificación </a:t>
            </a:r>
          </a:p>
          <a:p>
            <a:r>
              <a:rPr lang="es-ES" b="1" dirty="0"/>
              <a:t>Estado en </a:t>
            </a:r>
            <a:r>
              <a:rPr lang="es-ES" b="1" u="sng" dirty="0"/>
              <a:t>sectores estratégicos</a:t>
            </a:r>
          </a:p>
          <a:p>
            <a:r>
              <a:rPr lang="es-ES" b="1" dirty="0"/>
              <a:t>Proteccionismo: demanda interna</a:t>
            </a:r>
          </a:p>
          <a:p>
            <a:r>
              <a:rPr lang="es-ES" b="1" u="sng" dirty="0"/>
              <a:t>Cambio de la matriz productiva</a:t>
            </a:r>
            <a:r>
              <a:rPr lang="es-ES" b="1" dirty="0"/>
              <a:t>: producción de bienes con mayor valor agregado, </a:t>
            </a:r>
            <a:endParaRPr lang="es-ES" dirty="0"/>
          </a:p>
          <a:p>
            <a:endParaRPr lang="es-EC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AC38E-8DBB-4A88-A981-9680344EB41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b="1" dirty="0"/>
              <a:t>CONTRAREFORMA</a:t>
            </a:r>
          </a:p>
          <a:p>
            <a:pPr marL="0" indent="0" algn="just">
              <a:buNone/>
            </a:pPr>
            <a:r>
              <a:rPr lang="es-ES" b="1" dirty="0"/>
              <a:t>Desmontó</a:t>
            </a:r>
            <a:r>
              <a:rPr lang="es-ES" dirty="0"/>
              <a:t> algunos de los cambios realizados por ésta.</a:t>
            </a:r>
            <a:endParaRPr lang="es-ES" b="1" dirty="0"/>
          </a:p>
          <a:p>
            <a:pPr marL="0" indent="0" algn="just">
              <a:buNone/>
            </a:pPr>
            <a:r>
              <a:rPr lang="es-ES" b="1" dirty="0"/>
              <a:t>Moreno: </a:t>
            </a:r>
            <a:r>
              <a:rPr lang="es-ES" u="sng" dirty="0"/>
              <a:t>viraje</a:t>
            </a:r>
            <a:r>
              <a:rPr lang="es-ES" dirty="0"/>
              <a:t> de la P. económica hacia visión ortodoxa y de los organismos </a:t>
            </a:r>
            <a:r>
              <a:rPr lang="es-ES" u="sng" dirty="0"/>
              <a:t>multilaterales</a:t>
            </a:r>
          </a:p>
          <a:p>
            <a:pPr marL="0" indent="0" algn="just">
              <a:buNone/>
            </a:pPr>
            <a:r>
              <a:rPr lang="es-ES" b="1" dirty="0"/>
              <a:t>Lasso:  busca </a:t>
            </a:r>
            <a:r>
              <a:rPr lang="es-ES" sz="2800" dirty="0"/>
              <a:t>implementar </a:t>
            </a:r>
            <a:r>
              <a:rPr lang="es-ES" sz="2800" b="1" dirty="0"/>
              <a:t>una economía de </a:t>
            </a:r>
            <a:r>
              <a:rPr lang="es-ES" sz="2800" b="1" u="sng" dirty="0"/>
              <a:t>libre</a:t>
            </a:r>
            <a:r>
              <a:rPr lang="es-ES" sz="2800" b="1" dirty="0"/>
              <a:t> mercado, </a:t>
            </a:r>
            <a:r>
              <a:rPr lang="es-ES" sz="2800" b="1" u="sng" dirty="0"/>
              <a:t>liberalizar</a:t>
            </a:r>
            <a:r>
              <a:rPr lang="es-ES" sz="2800" b="1" dirty="0"/>
              <a:t> los principales </a:t>
            </a:r>
            <a:r>
              <a:rPr lang="es-ES" sz="2800" b="1" u="sng" dirty="0"/>
              <a:t>mercados</a:t>
            </a:r>
            <a:r>
              <a:rPr lang="es-ES" sz="2800" b="1" dirty="0"/>
              <a:t> y aplicar </a:t>
            </a:r>
            <a:r>
              <a:rPr lang="es-ES" sz="2800" b="1" u="sng" dirty="0"/>
              <a:t>reformas institucionales </a:t>
            </a:r>
            <a:r>
              <a:rPr lang="es-ES" sz="2800" b="1" dirty="0"/>
              <a:t>claves</a:t>
            </a:r>
            <a:r>
              <a:rPr lang="es-ES" sz="2800" dirty="0"/>
              <a:t> </a:t>
            </a:r>
            <a:endParaRPr lang="es-ES" b="1" dirty="0"/>
          </a:p>
          <a:p>
            <a:pPr marL="0" indent="0">
              <a:buNone/>
            </a:pP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135476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BA8E1-B69A-49E9-978A-6D546EE87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Reforma Monetaria: cambios en el BCE</a:t>
            </a:r>
            <a:endParaRPr lang="es-EC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F4AC4-D304-43A0-AB3C-73589543A9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Cambios legales</a:t>
            </a:r>
            <a:endParaRPr lang="es-EC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3D1FD1-68AD-4878-A1A4-4ABD0529E7E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s-ES" dirty="0"/>
              <a:t>2007-10</a:t>
            </a:r>
            <a:r>
              <a:rPr lang="en-US" dirty="0"/>
              <a:t>/2009 </a:t>
            </a:r>
            <a:r>
              <a:rPr lang="en-US" u="sng" dirty="0"/>
              <a:t>Directorio</a:t>
            </a:r>
            <a:r>
              <a:rPr lang="en-US" dirty="0"/>
              <a:t> </a:t>
            </a:r>
            <a:r>
              <a:rPr lang="en-US" dirty="0" err="1"/>
              <a:t>conformado</a:t>
            </a:r>
            <a:r>
              <a:rPr lang="en-US" dirty="0"/>
              <a:t> por </a:t>
            </a:r>
            <a:r>
              <a:rPr lang="en-US" dirty="0" err="1"/>
              <a:t>miembros</a:t>
            </a:r>
            <a:r>
              <a:rPr lang="en-US" dirty="0"/>
              <a:t> del </a:t>
            </a:r>
            <a:r>
              <a:rPr lang="en-US" u="sng" dirty="0"/>
              <a:t>sector privado</a:t>
            </a:r>
            <a:r>
              <a:rPr lang="en-US" dirty="0"/>
              <a:t>, </a:t>
            </a:r>
            <a:r>
              <a:rPr lang="en-US" b="1" dirty="0" err="1"/>
              <a:t>autonomía</a:t>
            </a:r>
            <a:r>
              <a:rPr lang="en-US" b="1" dirty="0"/>
              <a:t> BCE</a:t>
            </a:r>
          </a:p>
          <a:p>
            <a:pPr algn="just"/>
            <a:r>
              <a:rPr lang="es-E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Reforma a la ley de Régimen Monetario y Banco del Estado, de </a:t>
            </a:r>
            <a:r>
              <a:rPr lang="es-ES" sz="2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Octubre de 2009, se </a:t>
            </a:r>
            <a:r>
              <a:rPr lang="es-ES" sz="2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cambió</a:t>
            </a:r>
            <a:r>
              <a:rPr lang="es-ES" sz="2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la conformación del </a:t>
            </a:r>
            <a:r>
              <a:rPr lang="es-ES" sz="2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directorio</a:t>
            </a:r>
            <a:r>
              <a:rPr lang="es-ES" sz="2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del BCE con </a:t>
            </a:r>
            <a:r>
              <a:rPr lang="es-ES" sz="2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ejecutivos públicos</a:t>
            </a:r>
            <a:r>
              <a:rPr lang="es-ES" sz="2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s-ES" sz="2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pierde autonomía</a:t>
            </a:r>
          </a:p>
          <a:p>
            <a:pPr algn="just"/>
            <a:r>
              <a:rPr lang="es-ES" b="1" dirty="0">
                <a:solidFill>
                  <a:srgbClr val="000000"/>
                </a:solidFill>
                <a:latin typeface="Calibri" panose="020F0502020204030204" pitchFamily="34" charset="0"/>
              </a:rPr>
              <a:t>En 9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/2014 </a:t>
            </a:r>
            <a:r>
              <a:rPr lang="es-ES" b="1" dirty="0">
                <a:solidFill>
                  <a:srgbClr val="000000"/>
                </a:solidFill>
                <a:latin typeface="Calibri" panose="020F0502020204030204" pitchFamily="34" charset="0"/>
              </a:rPr>
              <a:t>se expide Código Monetario Financiero, </a:t>
            </a:r>
            <a:r>
              <a:rPr lang="es-E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se crea la Junta de Política y Regulación Monetaria Financiera que asume la formulación y regulación de la política monetaria </a:t>
            </a:r>
            <a:r>
              <a:rPr lang="es-ES" sz="2800" dirty="0">
                <a:solidFill>
                  <a:srgbClr val="000000"/>
                </a:solidFill>
                <a:latin typeface="Calibri" panose="020F0502020204030204" pitchFamily="34" charset="0"/>
              </a:rPr>
              <a:t>con lo que se confirma la perdida de autonomía del BCE</a:t>
            </a:r>
            <a:endParaRPr lang="es-EC" dirty="0"/>
          </a:p>
          <a:p>
            <a:endParaRPr lang="es-EC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6597E-A1C0-4AF9-98D7-41DBA1AA2E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/>
              <a:t>Regulaciones claves del BCE</a:t>
            </a:r>
            <a:endParaRPr lang="es-EC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05F20-3BD3-44CB-B812-ABE246F3826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s-ES" sz="2800" dirty="0"/>
              <a:t>Creación de </a:t>
            </a:r>
            <a:r>
              <a:rPr lang="es-ES" sz="2800" b="1" dirty="0"/>
              <a:t>reservas mínimas de liquidez</a:t>
            </a:r>
            <a:r>
              <a:rPr lang="es-ES" sz="2800" dirty="0"/>
              <a:t> por la cual las instituciones financieras deben mantener recursos líquidos 29</a:t>
            </a:r>
            <a:r>
              <a:rPr lang="en-US" sz="2800" dirty="0"/>
              <a:t>/05/2009</a:t>
            </a:r>
          </a:p>
          <a:p>
            <a:pPr algn="just"/>
            <a:r>
              <a:rPr lang="es-ES" sz="2800" dirty="0"/>
              <a:t>Se establece el </a:t>
            </a:r>
            <a:r>
              <a:rPr lang="es-ES" sz="2800" b="1" dirty="0"/>
              <a:t>coeficiente de liquidez doméstica</a:t>
            </a:r>
            <a:r>
              <a:rPr lang="es-ES" sz="2800" dirty="0"/>
              <a:t> por el cual las  instituciones financieras </a:t>
            </a:r>
            <a:r>
              <a:rPr lang="es-ES" sz="2800" b="1" dirty="0"/>
              <a:t>deben mantener 45% de sus recursos en el país </a:t>
            </a:r>
            <a:r>
              <a:rPr lang="es-ES" sz="2800" dirty="0"/>
              <a:t>29</a:t>
            </a:r>
            <a:r>
              <a:rPr lang="en-US" sz="2800" dirty="0"/>
              <a:t>/05/2009</a:t>
            </a:r>
          </a:p>
          <a:p>
            <a:pPr algn="just"/>
            <a:r>
              <a:rPr lang="es-ES" sz="2800" b="1" dirty="0"/>
              <a:t>Inversión de la RILD en el mercado interno</a:t>
            </a:r>
            <a:r>
              <a:rPr lang="es-ES" sz="2800" dirty="0"/>
              <a:t>. Se faculta al BCE a </a:t>
            </a:r>
            <a:r>
              <a:rPr lang="es-ES" sz="2800" u="sng" dirty="0"/>
              <a:t>invertir el ahorro público</a:t>
            </a:r>
            <a:r>
              <a:rPr lang="es-ES" sz="2800" dirty="0"/>
              <a:t>: pasivos y patrimonio del sistema de operaciones y sistema de otras operaciones del balance del BCE:</a:t>
            </a:r>
            <a:r>
              <a:rPr lang="es-ES" sz="2800" b="1" dirty="0"/>
              <a:t> depósitos del S. Pub. No financiero y de particulares 24/9/2009</a:t>
            </a:r>
          </a:p>
          <a:p>
            <a:pPr algn="just"/>
            <a:r>
              <a:rPr lang="es-ES" b="1" dirty="0"/>
              <a:t>Con el Código Monetario se limita el </a:t>
            </a:r>
            <a:r>
              <a:rPr lang="es-ES" b="1" u="sng" dirty="0"/>
              <a:t>endeudamiento externo </a:t>
            </a:r>
            <a:r>
              <a:rPr lang="es-ES" b="1" dirty="0"/>
              <a:t>y el </a:t>
            </a:r>
            <a:r>
              <a:rPr lang="es-ES" b="1" u="sng" dirty="0"/>
              <a:t>traslado de recursos al exterior del sector privado</a:t>
            </a:r>
            <a:endParaRPr lang="es-ES" sz="2800" u="sng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2048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629AD-4896-4B5C-B3CF-2B10CFB22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Contrarreforma Monetaria: cambios en el BCE</a:t>
            </a:r>
            <a:endParaRPr lang="es-EC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876EE-D6AD-4CB3-823B-8720C21205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Cambios legales </a:t>
            </a:r>
            <a:endParaRPr lang="es-EC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97A6F-90DE-4BA0-B2F3-D400700298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 la  </a:t>
            </a:r>
            <a:r>
              <a:rPr lang="es-ES" sz="2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ley de Defensa de la Dolarización,</a:t>
            </a:r>
            <a:r>
              <a:rPr lang="es-E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RO # 443 de Mayo 3 de 2021, hay </a:t>
            </a:r>
            <a:r>
              <a:rPr lang="es-ES" sz="2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 cambio institucional en el BCE</a:t>
            </a:r>
          </a:p>
          <a:p>
            <a:pPr algn="just"/>
            <a:r>
              <a:rPr lang="es-E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Se crean dos Juntas</a:t>
            </a:r>
            <a:r>
              <a:rPr lang="es-ES" sz="2800" dirty="0">
                <a:solidFill>
                  <a:srgbClr val="000000"/>
                </a:solidFill>
                <a:latin typeface="Calibri" panose="020F0502020204030204" pitchFamily="34" charset="0"/>
              </a:rPr>
              <a:t>: 1. Junta de Política y Regulación </a:t>
            </a:r>
            <a:r>
              <a:rPr lang="es-E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Financiera (JPRF)</a:t>
            </a:r>
            <a:r>
              <a:rPr lang="es-ES" sz="2800" dirty="0">
                <a:solidFill>
                  <a:srgbClr val="000000"/>
                </a:solidFill>
                <a:latin typeface="Calibri" panose="020F0502020204030204" pitchFamily="34" charset="0"/>
              </a:rPr>
              <a:t>, 2. Junta de Política y Regulación </a:t>
            </a:r>
            <a:r>
              <a:rPr lang="es-E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Monetaria</a:t>
            </a:r>
          </a:p>
          <a:p>
            <a:pPr algn="just"/>
            <a:r>
              <a:rPr lang="es-ES" b="1" dirty="0">
                <a:solidFill>
                  <a:srgbClr val="000000"/>
                </a:solidFill>
                <a:latin typeface="Calibri" panose="020F0502020204030204" pitchFamily="34" charset="0"/>
              </a:rPr>
              <a:t>Las </a:t>
            </a:r>
            <a:r>
              <a:rPr lang="es-E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funciones del BCE </a:t>
            </a:r>
            <a:r>
              <a:rPr lang="es-ES" b="1" dirty="0">
                <a:solidFill>
                  <a:srgbClr val="000000"/>
                </a:solidFill>
                <a:latin typeface="Calibri" panose="020F0502020204030204" pitchFamily="34" charset="0"/>
              </a:rPr>
              <a:t>con los nuevos cambios es </a:t>
            </a:r>
            <a:r>
              <a:rPr lang="es-E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similar</a:t>
            </a:r>
            <a:r>
              <a:rPr lang="es-ES" b="1" dirty="0">
                <a:solidFill>
                  <a:srgbClr val="000000"/>
                </a:solidFill>
                <a:latin typeface="Calibri" panose="020F0502020204030204" pitchFamily="34" charset="0"/>
              </a:rPr>
              <a:t> a lo establecido en la </a:t>
            </a:r>
            <a:r>
              <a:rPr lang="es-E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constitución de 1998</a:t>
            </a:r>
            <a:r>
              <a:rPr lang="es-ES" b="1" dirty="0">
                <a:solidFill>
                  <a:srgbClr val="000000"/>
                </a:solidFill>
                <a:latin typeface="Calibri" panose="020F0502020204030204" pitchFamily="34" charset="0"/>
              </a:rPr>
              <a:t> respecto a sus </a:t>
            </a:r>
            <a:r>
              <a:rPr lang="es-E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funciones</a:t>
            </a:r>
            <a:endParaRPr lang="es-EC" sz="2800" b="1" u="sng" dirty="0"/>
          </a:p>
          <a:p>
            <a:pPr algn="just"/>
            <a:endParaRPr lang="es-ES" sz="2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s-EC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5849DC-374D-4DEC-82EA-435C5EC36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/>
              <a:t>Cambios en la </a:t>
            </a:r>
            <a:r>
              <a:rPr lang="es-ES" u="sng" dirty="0"/>
              <a:t>gobernanza </a:t>
            </a:r>
            <a:r>
              <a:rPr lang="es-ES" dirty="0"/>
              <a:t>del BCE y </a:t>
            </a:r>
            <a:r>
              <a:rPr lang="es-ES" u="sng" dirty="0"/>
              <a:t>prohibiciones</a:t>
            </a:r>
            <a:endParaRPr lang="es-EC" u="sng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E0DF9B-C0D3-436D-A647-CFE34EFD669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/>
              <a:t>Se restituye </a:t>
            </a:r>
            <a:r>
              <a:rPr lang="es-ES" u="sng" dirty="0"/>
              <a:t>directorio</a:t>
            </a:r>
            <a:r>
              <a:rPr lang="es-ES" dirty="0"/>
              <a:t> con 3 miembros y </a:t>
            </a:r>
            <a:r>
              <a:rPr lang="es-ES" u="sng" dirty="0"/>
              <a:t>autonomía</a:t>
            </a:r>
            <a:r>
              <a:rPr lang="es-ES" dirty="0"/>
              <a:t> </a:t>
            </a:r>
          </a:p>
          <a:p>
            <a:pPr algn="just"/>
            <a:r>
              <a:rPr lang="es-ES" dirty="0"/>
              <a:t>La </a:t>
            </a:r>
            <a:r>
              <a:rPr lang="es-ES" b="1" dirty="0"/>
              <a:t>JPRF</a:t>
            </a:r>
            <a:r>
              <a:rPr lang="es-ES" dirty="0"/>
              <a:t> se encarga de la </a:t>
            </a:r>
            <a:r>
              <a:rPr lang="es-ES" u="sng" dirty="0"/>
              <a:t>regulación </a:t>
            </a:r>
            <a:r>
              <a:rPr lang="es-ES" dirty="0"/>
              <a:t>de algunos aspectos de la P. Monetaria</a:t>
            </a:r>
          </a:p>
          <a:p>
            <a:pPr algn="just"/>
            <a:r>
              <a:rPr lang="es-ES" u="sng" dirty="0"/>
              <a:t>Se prohíbe</a:t>
            </a:r>
            <a:r>
              <a:rPr lang="es-ES" dirty="0"/>
              <a:t>: </a:t>
            </a:r>
            <a:r>
              <a:rPr lang="es-ES" u="sng" dirty="0"/>
              <a:t>invertir la RMI</a:t>
            </a:r>
            <a:r>
              <a:rPr lang="es-ES" dirty="0"/>
              <a:t>, dar </a:t>
            </a:r>
            <a:r>
              <a:rPr lang="es-ES" u="sng" dirty="0"/>
              <a:t>financiamiento al </a:t>
            </a:r>
            <a:r>
              <a:rPr lang="es-ES" dirty="0"/>
              <a:t>s. público, se </a:t>
            </a:r>
            <a:r>
              <a:rPr lang="es-ES" u="sng" dirty="0"/>
              <a:t>elimina los coeficientes </a:t>
            </a:r>
            <a:r>
              <a:rPr lang="es-ES" dirty="0"/>
              <a:t>de liquidez y se reestablece el </a:t>
            </a:r>
            <a:r>
              <a:rPr lang="es-ES" u="sng" dirty="0"/>
              <a:t>sistema de 4 balances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759629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72A1C-CDEF-4C0F-ABD7-70D98DBC4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Reforma monetaria: tasas de interés </a:t>
            </a:r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3978D-A9A7-4177-B591-78FA4E481C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ES" sz="2800" dirty="0"/>
              <a:t>En </a:t>
            </a:r>
            <a:r>
              <a:rPr lang="es-ES" sz="2800" b="1" dirty="0"/>
              <a:t>Julio de 2007, con la ley del costo máximo del crédito</a:t>
            </a:r>
            <a:r>
              <a:rPr lang="es-ES" sz="2800" dirty="0"/>
              <a:t>, se elimina el cobro de </a:t>
            </a:r>
            <a:r>
              <a:rPr lang="es-ES" sz="2800" b="1" u="sng" dirty="0"/>
              <a:t>comisiones</a:t>
            </a:r>
            <a:r>
              <a:rPr lang="es-ES" sz="2800" u="sng" dirty="0"/>
              <a:t> </a:t>
            </a:r>
            <a:r>
              <a:rPr lang="es-ES" sz="2800" dirty="0"/>
              <a:t>por parte de los bancos</a:t>
            </a:r>
          </a:p>
          <a:p>
            <a:pPr algn="just"/>
            <a:r>
              <a:rPr lang="es-ES" sz="2800" b="1" dirty="0"/>
              <a:t>La CC declara inconstitucional algunos artículo </a:t>
            </a:r>
            <a:r>
              <a:rPr lang="es-ES" sz="2800" dirty="0"/>
              <a:t>de esta ley y ordena al BCE diseñe sistema de tasas de interés</a:t>
            </a:r>
          </a:p>
          <a:p>
            <a:pPr algn="just"/>
            <a:r>
              <a:rPr lang="es-ES" sz="2800" dirty="0"/>
              <a:t>El </a:t>
            </a:r>
            <a:r>
              <a:rPr lang="es-ES" sz="2800" b="1" dirty="0"/>
              <a:t>directorio del BCE </a:t>
            </a:r>
            <a:r>
              <a:rPr lang="es-ES" sz="2800" dirty="0"/>
              <a:t>establece en 2008: </a:t>
            </a:r>
            <a:r>
              <a:rPr lang="es-ES" sz="2800" b="1" u="sng" dirty="0"/>
              <a:t>tasas </a:t>
            </a:r>
            <a:r>
              <a:rPr lang="es-EC" sz="2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activa </a:t>
            </a:r>
            <a:r>
              <a:rPr lang="es-EC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referencial, </a:t>
            </a:r>
            <a:r>
              <a:rPr lang="es-EC" sz="2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pasiva </a:t>
            </a:r>
            <a:r>
              <a:rPr lang="es-EC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referencial y la tasa activa efectiva </a:t>
            </a:r>
            <a:r>
              <a:rPr lang="es-EC" sz="2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máxima</a:t>
            </a:r>
            <a:r>
              <a:rPr lang="es-EC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por segmentos (8), que después se ampliaron a 17, en Setiembre de 2020 se redujeron a 13 y la actual JPRF los redujo a 8</a:t>
            </a:r>
            <a:endParaRPr lang="es-ES" sz="2800" dirty="0"/>
          </a:p>
          <a:p>
            <a:endParaRPr lang="es-EC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82E465-3F68-403E-BBCF-31EA263062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ES" sz="2800" dirty="0"/>
              <a:t>Con este </a:t>
            </a:r>
            <a:r>
              <a:rPr lang="es-ES" sz="2800" b="1" dirty="0"/>
              <a:t>sistema el BCE calculaba mensualmente la tasas de interés como un promedio del sistema mas un factor, lo que implicaba que los 3 </a:t>
            </a:r>
            <a:r>
              <a:rPr lang="es-ES" sz="2800" b="1" u="sng" dirty="0"/>
              <a:t>banco</a:t>
            </a:r>
            <a:r>
              <a:rPr lang="es-ES" sz="2800" b="1" dirty="0"/>
              <a:t>s </a:t>
            </a:r>
            <a:r>
              <a:rPr lang="es-ES" sz="2800" dirty="0"/>
              <a:t>mas </a:t>
            </a:r>
            <a:r>
              <a:rPr lang="es-ES" sz="2800" u="sng" dirty="0"/>
              <a:t>grandes</a:t>
            </a:r>
            <a:r>
              <a:rPr lang="es-ES" sz="2800" dirty="0"/>
              <a:t> (oligopolio) influían en las tasas de interés</a:t>
            </a:r>
          </a:p>
          <a:p>
            <a:pPr algn="just"/>
            <a:r>
              <a:rPr lang="es-ES" sz="2800" dirty="0"/>
              <a:t>El </a:t>
            </a:r>
            <a:r>
              <a:rPr lang="es-ES" sz="2800" b="1" dirty="0"/>
              <a:t>gobierno </a:t>
            </a:r>
            <a:r>
              <a:rPr lang="es-ES" sz="2800" b="1" dirty="0" err="1"/>
              <a:t>correista</a:t>
            </a:r>
            <a:r>
              <a:rPr lang="es-ES" sz="2800" b="1" dirty="0"/>
              <a:t> buscaba transparentar el costo del crédito y  reducir las tasas de interés 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52031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8C28-FBA9-452C-A278-F6D4FD2F7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Contrarreforma monetaria: nuevo sistema de tasas de interés </a:t>
            </a:r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E0376-D435-47CC-A5E3-3BDFB0427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La nueva Junta de Política y Regulación financiera aprobó resolución No. IPRF-F-2021-04 </a:t>
            </a:r>
            <a:r>
              <a:rPr lang="es-ES" b="1" dirty="0"/>
              <a:t>estableció las tasas de interés activas máximas </a:t>
            </a:r>
            <a:r>
              <a:rPr lang="es-ES" dirty="0"/>
              <a:t>que entraran en </a:t>
            </a:r>
            <a:r>
              <a:rPr lang="es-ES" b="1" dirty="0"/>
              <a:t>vigencia desde Enero 1 de 2022</a:t>
            </a:r>
          </a:p>
          <a:p>
            <a:pPr algn="just"/>
            <a:r>
              <a:rPr lang="es-ES" dirty="0"/>
              <a:t>Con la nueva política de tasas de interés se </a:t>
            </a:r>
            <a:r>
              <a:rPr lang="es-ES" b="1" dirty="0"/>
              <a:t>establece un </a:t>
            </a:r>
            <a:r>
              <a:rPr lang="es-ES" b="1" u="sng" dirty="0"/>
              <a:t>límite</a:t>
            </a:r>
            <a:r>
              <a:rPr lang="es-ES" b="1" dirty="0"/>
              <a:t> a  la tasa de interés: un </a:t>
            </a:r>
            <a:r>
              <a:rPr lang="es-ES" b="1" u="sng" dirty="0"/>
              <a:t>techo máximo</a:t>
            </a:r>
          </a:p>
          <a:p>
            <a:pPr algn="just"/>
            <a:r>
              <a:rPr lang="es-ES" dirty="0"/>
              <a:t>El nuevo esquema de tasas de interés </a:t>
            </a:r>
            <a:r>
              <a:rPr lang="es-ES" b="1" dirty="0"/>
              <a:t>determinará éstas en función de: </a:t>
            </a:r>
            <a:r>
              <a:rPr lang="es-ES" b="1" i="0" dirty="0">
                <a:solidFill>
                  <a:srgbClr val="333333"/>
                </a:solidFill>
                <a:effectLst/>
                <a:latin typeface="Muli"/>
              </a:rPr>
              <a:t> el costo de </a:t>
            </a:r>
            <a:r>
              <a:rPr lang="es-ES" b="1" i="0" u="sng" dirty="0">
                <a:solidFill>
                  <a:srgbClr val="333333"/>
                </a:solidFill>
                <a:effectLst/>
                <a:latin typeface="Muli"/>
              </a:rPr>
              <a:t>fondeo</a:t>
            </a:r>
            <a:r>
              <a:rPr lang="es-ES" b="1" i="0" dirty="0">
                <a:solidFill>
                  <a:srgbClr val="333333"/>
                </a:solidFill>
                <a:effectLst/>
                <a:latin typeface="Muli"/>
              </a:rPr>
              <a:t>, los costos de </a:t>
            </a:r>
            <a:r>
              <a:rPr lang="es-ES" b="1" i="0" u="sng" dirty="0">
                <a:solidFill>
                  <a:srgbClr val="333333"/>
                </a:solidFill>
                <a:effectLst/>
                <a:latin typeface="Muli"/>
              </a:rPr>
              <a:t>riesgo </a:t>
            </a:r>
            <a:r>
              <a:rPr lang="es-ES" b="1" i="0" dirty="0">
                <a:solidFill>
                  <a:srgbClr val="333333"/>
                </a:solidFill>
                <a:effectLst/>
                <a:latin typeface="Muli"/>
              </a:rPr>
              <a:t>de crédito, los costos </a:t>
            </a:r>
            <a:r>
              <a:rPr lang="es-ES" b="1" i="0" u="sng" dirty="0">
                <a:solidFill>
                  <a:srgbClr val="333333"/>
                </a:solidFill>
                <a:effectLst/>
                <a:latin typeface="Muli"/>
              </a:rPr>
              <a:t>operativos</a:t>
            </a:r>
            <a:r>
              <a:rPr lang="es-ES" b="1" i="0" dirty="0">
                <a:solidFill>
                  <a:srgbClr val="333333"/>
                </a:solidFill>
                <a:effectLst/>
                <a:latin typeface="Muli"/>
              </a:rPr>
              <a:t> y el costo de </a:t>
            </a:r>
            <a:r>
              <a:rPr lang="es-ES" b="1" i="0" u="sng" dirty="0">
                <a:solidFill>
                  <a:srgbClr val="333333"/>
                </a:solidFill>
                <a:effectLst/>
                <a:latin typeface="Muli"/>
              </a:rPr>
              <a:t>capital.</a:t>
            </a:r>
          </a:p>
          <a:p>
            <a:pPr algn="just"/>
            <a:r>
              <a:rPr lang="es-EC" dirty="0"/>
              <a:t>Este esquema se basa en metodología de la determinación de las tasas de interés desarrollada por el BCE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579482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B2F6AA9-A305-4D75-95B2-51C68E9EF9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597742"/>
              </p:ext>
            </p:extLst>
          </p:nvPr>
        </p:nvGraphicFramePr>
        <p:xfrm>
          <a:off x="1975224" y="1881809"/>
          <a:ext cx="8785537" cy="4412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3924">
                  <a:extLst>
                    <a:ext uri="{9D8B030D-6E8A-4147-A177-3AD203B41FA5}">
                      <a16:colId xmlns:a16="http://schemas.microsoft.com/office/drawing/2014/main" val="2126018330"/>
                    </a:ext>
                  </a:extLst>
                </a:gridCol>
                <a:gridCol w="796399">
                  <a:extLst>
                    <a:ext uri="{9D8B030D-6E8A-4147-A177-3AD203B41FA5}">
                      <a16:colId xmlns:a16="http://schemas.microsoft.com/office/drawing/2014/main" val="2335912133"/>
                    </a:ext>
                  </a:extLst>
                </a:gridCol>
                <a:gridCol w="791102">
                  <a:extLst>
                    <a:ext uri="{9D8B030D-6E8A-4147-A177-3AD203B41FA5}">
                      <a16:colId xmlns:a16="http://schemas.microsoft.com/office/drawing/2014/main" val="426121903"/>
                    </a:ext>
                  </a:extLst>
                </a:gridCol>
                <a:gridCol w="791764">
                  <a:extLst>
                    <a:ext uri="{9D8B030D-6E8A-4147-A177-3AD203B41FA5}">
                      <a16:colId xmlns:a16="http://schemas.microsoft.com/office/drawing/2014/main" val="1169391033"/>
                    </a:ext>
                  </a:extLst>
                </a:gridCol>
                <a:gridCol w="791764">
                  <a:extLst>
                    <a:ext uri="{9D8B030D-6E8A-4147-A177-3AD203B41FA5}">
                      <a16:colId xmlns:a16="http://schemas.microsoft.com/office/drawing/2014/main" val="2113220663"/>
                    </a:ext>
                  </a:extLst>
                </a:gridCol>
                <a:gridCol w="791764">
                  <a:extLst>
                    <a:ext uri="{9D8B030D-6E8A-4147-A177-3AD203B41FA5}">
                      <a16:colId xmlns:a16="http://schemas.microsoft.com/office/drawing/2014/main" val="3832437806"/>
                    </a:ext>
                  </a:extLst>
                </a:gridCol>
                <a:gridCol w="791764">
                  <a:extLst>
                    <a:ext uri="{9D8B030D-6E8A-4147-A177-3AD203B41FA5}">
                      <a16:colId xmlns:a16="http://schemas.microsoft.com/office/drawing/2014/main" val="3348664252"/>
                    </a:ext>
                  </a:extLst>
                </a:gridCol>
                <a:gridCol w="791764">
                  <a:extLst>
                    <a:ext uri="{9D8B030D-6E8A-4147-A177-3AD203B41FA5}">
                      <a16:colId xmlns:a16="http://schemas.microsoft.com/office/drawing/2014/main" val="1970207304"/>
                    </a:ext>
                  </a:extLst>
                </a:gridCol>
                <a:gridCol w="791764">
                  <a:extLst>
                    <a:ext uri="{9D8B030D-6E8A-4147-A177-3AD203B41FA5}">
                      <a16:colId xmlns:a16="http://schemas.microsoft.com/office/drawing/2014/main" val="2791558443"/>
                    </a:ext>
                  </a:extLst>
                </a:gridCol>
                <a:gridCol w="791764">
                  <a:extLst>
                    <a:ext uri="{9D8B030D-6E8A-4147-A177-3AD203B41FA5}">
                      <a16:colId xmlns:a16="http://schemas.microsoft.com/office/drawing/2014/main" val="897116597"/>
                    </a:ext>
                  </a:extLst>
                </a:gridCol>
                <a:gridCol w="791764">
                  <a:extLst>
                    <a:ext uri="{9D8B030D-6E8A-4147-A177-3AD203B41FA5}">
                      <a16:colId xmlns:a16="http://schemas.microsoft.com/office/drawing/2014/main" val="1553290781"/>
                    </a:ext>
                  </a:extLst>
                </a:gridCol>
              </a:tblGrid>
              <a:tr h="578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TASA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2010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2012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2014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2016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2018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2019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2020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2021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DIC 2021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2022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3002732"/>
                  </a:ext>
                </a:extLst>
              </a:tr>
              <a:tr h="404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Productivo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5034901"/>
                  </a:ext>
                </a:extLst>
              </a:tr>
              <a:tr h="4041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Corporativo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9.1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8.1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8.1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9.3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8.0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9.0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9.1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8.6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7.4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8.8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0717112"/>
                  </a:ext>
                </a:extLst>
              </a:tr>
              <a:tr h="404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Empresarial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9.9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9.5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9.5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9.5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10.0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9.4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9.9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9.7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9.3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9.8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4430622"/>
                  </a:ext>
                </a:extLst>
              </a:tr>
              <a:tr h="1975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PYMES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11.1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11.2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11.2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11.8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10.4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8.7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10.8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10.0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10.6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10.2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738175"/>
                  </a:ext>
                </a:extLst>
              </a:tr>
              <a:tr h="404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Consumo Ord.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18.0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15.9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15.9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16.2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16.7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16.2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16.2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16.6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16.2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16.1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0950280"/>
                  </a:ext>
                </a:extLst>
              </a:tr>
              <a:tr h="404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Vivienda 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11.1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10.6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10.6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3825369"/>
                  </a:ext>
                </a:extLst>
              </a:tr>
              <a:tr h="1975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Micro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7321819"/>
                  </a:ext>
                </a:extLst>
              </a:tr>
              <a:tr h="6108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acumul ampliada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23.0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22.4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22.4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22.1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20.8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19.2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7991294"/>
                  </a:ext>
                </a:extLst>
              </a:tr>
              <a:tr h="404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acum simple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28.2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25.2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25.2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25.2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24.7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22.6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23.4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23.1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20.7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20.5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8207389"/>
                  </a:ext>
                </a:extLst>
              </a:tr>
              <a:tr h="404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Minorista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30.5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28.8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28.8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27.9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27.6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25.9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25.0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26.1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19.8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19.9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068629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C82D8A5-FEE8-4C78-BE8D-D37C5433353D}"/>
              </a:ext>
            </a:extLst>
          </p:cNvPr>
          <p:cNvSpPr txBox="1"/>
          <p:nvPr/>
        </p:nvSpPr>
        <p:spPr>
          <a:xfrm>
            <a:off x="3326296" y="1391477"/>
            <a:ext cx="658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TASAS ACTIVAS EFECTIVAS REFERENCIALES A ENERO DE CADA AÑO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98495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5">
            <a:extLst>
              <a:ext uri="{FF2B5EF4-FFF2-40B4-BE49-F238E27FC236}">
                <a16:creationId xmlns:a16="http://schemas.microsoft.com/office/drawing/2014/main" id="{CF34D066-64DF-4E70-BADF-48979F42CF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3237546"/>
              </p:ext>
            </p:extLst>
          </p:nvPr>
        </p:nvGraphicFramePr>
        <p:xfrm>
          <a:off x="1603513" y="940903"/>
          <a:ext cx="8547652" cy="5393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4361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6">
            <a:extLst>
              <a:ext uri="{FF2B5EF4-FFF2-40B4-BE49-F238E27FC236}">
                <a16:creationId xmlns:a16="http://schemas.microsoft.com/office/drawing/2014/main" id="{342696D1-806A-4C74-A475-C18FDFAD59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8308898"/>
              </p:ext>
            </p:extLst>
          </p:nvPr>
        </p:nvGraphicFramePr>
        <p:xfrm>
          <a:off x="1736035" y="901149"/>
          <a:ext cx="8680174" cy="5526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9152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CC0BA2-5494-4AB7-87E2-50A5ECE2FE00}"/>
              </a:ext>
            </a:extLst>
          </p:cNvPr>
          <p:cNvSpPr txBox="1"/>
          <p:nvPr/>
        </p:nvSpPr>
        <p:spPr>
          <a:xfrm>
            <a:off x="834887" y="450575"/>
            <a:ext cx="938253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En las Nota Técnica No. 81, el BCE dice: </a:t>
            </a:r>
          </a:p>
          <a:p>
            <a:endParaRPr lang="es-E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s-E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Desde </a:t>
            </a:r>
            <a:r>
              <a:rPr lang="es-ES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septiembre de 2007 hasta octubre de 2008</a:t>
            </a:r>
            <a:r>
              <a:rPr lang="es-E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implementó una política de reducción de tasas activas máximas</a:t>
            </a:r>
            <a:r>
              <a:rPr lang="es-ES" b="0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 partir de esta fecha las tasas </a:t>
            </a:r>
            <a:r>
              <a:rPr lang="es-ES" b="1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mantuvieron casi estables</a:t>
            </a:r>
            <a:r>
              <a:rPr lang="es-ES" b="0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 excepción de:</a:t>
            </a:r>
          </a:p>
          <a:p>
            <a:pPr algn="just"/>
            <a:r>
              <a:rPr lang="es-ES" b="0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/>
            <a:r>
              <a:rPr lang="es-E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s-ES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Segmento de </a:t>
            </a:r>
            <a:r>
              <a:rPr lang="es-ES" b="1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Consumo</a:t>
            </a:r>
            <a:r>
              <a:rPr lang="es-ES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que pasó de 16.30% a 18.92% en julio 2009</a:t>
            </a:r>
            <a:r>
              <a:rPr lang="es-E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febrero 2010 regresó a su tasa anterior (16.30%) </a:t>
            </a:r>
            <a:r>
              <a:rPr lang="es-E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y, posteriormente en el año </a:t>
            </a:r>
            <a:r>
              <a:rPr lang="es-ES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2016 se incrementó a 17.30%; </a:t>
            </a:r>
          </a:p>
          <a:p>
            <a:pPr algn="just"/>
            <a:endParaRPr lang="es-EC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s-E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En </a:t>
            </a:r>
            <a:r>
              <a:rPr lang="es-ES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mayo de 2010, la tasa máxima del segmento del Microcrédito Minorista </a:t>
            </a:r>
            <a:r>
              <a:rPr lang="es-E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(antes Microcrédito de Subsistencia</a:t>
            </a:r>
            <a:r>
              <a:rPr lang="es-ES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disminuyó de 33.90% a 30.50% </a:t>
            </a:r>
            <a:r>
              <a:rPr lang="es-E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la </a:t>
            </a:r>
            <a:r>
              <a:rPr lang="es-ES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tasa máxima del Microcrédito de Acumulación Simple de 33.30% se redujo a 27.50%; </a:t>
            </a:r>
          </a:p>
          <a:p>
            <a:pPr algn="just"/>
            <a:endParaRPr lang="es-ES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s-ES" b="1" i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s-ES" b="1" i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C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1553C7-38CF-4660-987A-3ADCC14EAD5E}"/>
              </a:ext>
            </a:extLst>
          </p:cNvPr>
          <p:cNvSpPr txBox="1"/>
          <p:nvPr/>
        </p:nvSpPr>
        <p:spPr>
          <a:xfrm>
            <a:off x="834887" y="3866895"/>
            <a:ext cx="92897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/>
              <a:t>En Ecuador Debate No. 114, hago referencia a la evolución de la tasa de interés de consumo. En </a:t>
            </a:r>
            <a:r>
              <a:rPr lang="es-ES" sz="2000" u="sng" dirty="0"/>
              <a:t>Febrero de 2010</a:t>
            </a:r>
            <a:r>
              <a:rPr lang="es-ES" sz="2000" dirty="0"/>
              <a:t>, en el </a:t>
            </a:r>
            <a:r>
              <a:rPr lang="es-ES" sz="2000" u="sng" dirty="0"/>
              <a:t>segmento de consumo</a:t>
            </a:r>
            <a:r>
              <a:rPr lang="es-ES" sz="2000" dirty="0"/>
              <a:t>, el </a:t>
            </a:r>
            <a:r>
              <a:rPr lang="es-ES" sz="2000" b="1" dirty="0"/>
              <a:t>Directorio</a:t>
            </a:r>
            <a:r>
              <a:rPr lang="es-ES" sz="2000" dirty="0"/>
              <a:t> del BCE </a:t>
            </a:r>
            <a:r>
              <a:rPr lang="es-ES" sz="2000" b="1" dirty="0"/>
              <a:t>redujo la tasa de interés </a:t>
            </a:r>
            <a:r>
              <a:rPr lang="es-ES" sz="2000" dirty="0"/>
              <a:t>de </a:t>
            </a:r>
            <a:r>
              <a:rPr lang="es-ES" sz="2000" u="sng" dirty="0"/>
              <a:t>18.9 a 16.3%,</a:t>
            </a:r>
            <a:r>
              <a:rPr lang="es-ES" sz="2000" dirty="0"/>
              <a:t> lo que trajo la </a:t>
            </a:r>
            <a:r>
              <a:rPr lang="es-ES" sz="2000" b="1" dirty="0"/>
              <a:t>protesta del sistema financiero </a:t>
            </a:r>
            <a:r>
              <a:rPr lang="es-ES" sz="2000" dirty="0"/>
              <a:t>alegando que </a:t>
            </a:r>
            <a:r>
              <a:rPr lang="es-ES" sz="2000" b="1" dirty="0"/>
              <a:t>tenía efectos en la rentabilidad,</a:t>
            </a:r>
            <a:r>
              <a:rPr lang="es-ES" sz="2000" dirty="0"/>
              <a:t> capacidad de financiamiento de la banca y provocaría efectos negativos en el crecimiento económico</a:t>
            </a:r>
            <a:r>
              <a:rPr lang="es-ES" dirty="0"/>
              <a:t>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1053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C6B4C-8582-4A48-AB9C-5138CE30F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5. La reforma tributaria de Lasso: los aspectos claves</a:t>
            </a:r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76DBE-D389-4F7B-B140-8350F6EFC0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dirty="0">
                <a:solidFill>
                  <a:srgbClr val="38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s-ES" b="0" i="0" dirty="0">
                <a:solidFill>
                  <a:srgbClr val="38383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ecaudación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: </a:t>
            </a:r>
            <a:r>
              <a:rPr lang="es-ES" b="0" i="0" u="sng" dirty="0">
                <a:solidFill>
                  <a:srgbClr val="383838"/>
                </a:solidFill>
                <a:effectLst/>
              </a:rPr>
              <a:t>1900</a:t>
            </a:r>
            <a:r>
              <a:rPr lang="es-ES" b="0" i="0" dirty="0">
                <a:solidFill>
                  <a:srgbClr val="383838"/>
                </a:solidFill>
                <a:effectLst/>
              </a:rPr>
              <a:t> millones en 2022 y 2023 (un promedio de 950 millones anuales). </a:t>
            </a:r>
            <a:endParaRPr lang="es-ES" dirty="0">
              <a:solidFill>
                <a:srgbClr val="383838"/>
              </a:solidFill>
            </a:endParaRPr>
          </a:p>
          <a:p>
            <a:pPr algn="just"/>
            <a:r>
              <a:rPr lang="es-ES" dirty="0">
                <a:solidFill>
                  <a:srgbClr val="383838"/>
                </a:solidFill>
              </a:rPr>
              <a:t>Objetivo: </a:t>
            </a:r>
            <a:r>
              <a:rPr lang="es-ES" u="sng" dirty="0">
                <a:solidFill>
                  <a:srgbClr val="383838"/>
                </a:solidFill>
              </a:rPr>
              <a:t>reducir déficit fiscal </a:t>
            </a:r>
            <a:r>
              <a:rPr lang="es-ES" dirty="0">
                <a:solidFill>
                  <a:srgbClr val="383838"/>
                </a:solidFill>
              </a:rPr>
              <a:t>de 3.5% en 2021 a 2.3% del PIB</a:t>
            </a:r>
          </a:p>
          <a:p>
            <a:pPr algn="just"/>
            <a:r>
              <a:rPr lang="es-ES" dirty="0">
                <a:solidFill>
                  <a:srgbClr val="383838"/>
                </a:solidFill>
              </a:rPr>
              <a:t>E</a:t>
            </a:r>
            <a:r>
              <a:rPr lang="es-ES" b="0" i="0" dirty="0">
                <a:solidFill>
                  <a:srgbClr val="383838"/>
                </a:solidFill>
                <a:effectLst/>
              </a:rPr>
              <a:t>l </a:t>
            </a:r>
            <a:r>
              <a:rPr lang="es-ES" b="1" i="0" dirty="0">
                <a:solidFill>
                  <a:srgbClr val="383838"/>
                </a:solidFill>
                <a:effectLst/>
              </a:rPr>
              <a:t>incremento de los ingresos </a:t>
            </a:r>
            <a:r>
              <a:rPr lang="es-ES" b="0" i="0" dirty="0">
                <a:solidFill>
                  <a:srgbClr val="383838"/>
                </a:solidFill>
                <a:effectLst/>
              </a:rPr>
              <a:t>(cambio de deducciones en Impuesto a la Renta –IR-  y aumento del pago de este,  y contribuciones )</a:t>
            </a:r>
          </a:p>
          <a:p>
            <a:pPr algn="just"/>
            <a:r>
              <a:rPr lang="es-ES" b="1" dirty="0">
                <a:solidFill>
                  <a:srgbClr val="383838"/>
                </a:solidFill>
              </a:rPr>
              <a:t>L</a:t>
            </a:r>
            <a:r>
              <a:rPr lang="es-ES" b="1" i="0" dirty="0">
                <a:solidFill>
                  <a:srgbClr val="383838"/>
                </a:solidFill>
                <a:effectLst/>
              </a:rPr>
              <a:t>a eliminación del IVA </a:t>
            </a:r>
            <a:r>
              <a:rPr lang="es-ES" b="0" i="0" dirty="0">
                <a:solidFill>
                  <a:srgbClr val="383838"/>
                </a:solidFill>
                <a:effectLst/>
              </a:rPr>
              <a:t>e ICE a ciertos productos y servicios,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34DC7E-7C20-415F-B4F4-632824B07ED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dirty="0">
                <a:solidFill>
                  <a:srgbClr val="383838"/>
                </a:solidFill>
              </a:rPr>
              <a:t>U</a:t>
            </a:r>
            <a:r>
              <a:rPr lang="es-ES" b="0" i="0" dirty="0">
                <a:solidFill>
                  <a:srgbClr val="383838"/>
                </a:solidFill>
                <a:effectLst/>
              </a:rPr>
              <a:t>n </a:t>
            </a:r>
            <a:r>
              <a:rPr lang="es-ES" b="1" i="0" dirty="0">
                <a:solidFill>
                  <a:srgbClr val="383838"/>
                </a:solidFill>
                <a:effectLst/>
              </a:rPr>
              <a:t>régimen impositivo temporal para los activos en el exterior</a:t>
            </a:r>
          </a:p>
          <a:p>
            <a:pPr algn="just"/>
            <a:r>
              <a:rPr lang="es-ES" b="0" i="0" dirty="0">
                <a:solidFill>
                  <a:srgbClr val="383838"/>
                </a:solidFill>
                <a:effectLst/>
              </a:rPr>
              <a:t> </a:t>
            </a:r>
            <a:r>
              <a:rPr lang="es-ES" dirty="0">
                <a:solidFill>
                  <a:srgbClr val="383838"/>
                </a:solidFill>
              </a:rPr>
              <a:t>R</a:t>
            </a:r>
            <a:r>
              <a:rPr lang="es-ES" b="0" i="0" dirty="0">
                <a:solidFill>
                  <a:srgbClr val="383838"/>
                </a:solidFill>
                <a:effectLst/>
              </a:rPr>
              <a:t>eforma a algunas leyes tributarios y otras clases de leyes</a:t>
            </a:r>
          </a:p>
          <a:p>
            <a:pPr algn="just"/>
            <a:r>
              <a:rPr lang="es-ES" dirty="0">
                <a:solidFill>
                  <a:srgbClr val="383838"/>
                </a:solidFill>
              </a:rPr>
              <a:t>Aprobada por ministerio de la ley: </a:t>
            </a:r>
            <a:r>
              <a:rPr lang="es-ES" dirty="0"/>
              <a:t>ley de desarrollo económico y estabilidad fiscal, </a:t>
            </a:r>
            <a:r>
              <a:rPr lang="es-EC" b="0" i="0" dirty="0">
                <a:solidFill>
                  <a:srgbClr val="80808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R.O. No. 587, de fecha 29 de noviembre de 2021</a:t>
            </a:r>
            <a:r>
              <a:rPr lang="es-EC" b="0" i="0" dirty="0">
                <a:solidFill>
                  <a:srgbClr val="808080"/>
                </a:solidFill>
                <a:effectLst/>
                <a:latin typeface="Tahoma" panose="020B0604030504040204" pitchFamily="34" charset="0"/>
              </a:rPr>
              <a:t>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994654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AD5C4-42D5-465B-B671-E6C31F184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Cambios de la ley</a:t>
            </a:r>
            <a:endParaRPr lang="es-EC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32E86-6A33-4C7B-9775-E3AE8C870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Impuesto a la Renta</a:t>
            </a:r>
            <a:endParaRPr lang="es-EC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D40E6A-01D9-41BC-91D0-5755DA8993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/>
              <a:t>Se sustituye esquema anterior las deducciones de $ </a:t>
            </a:r>
            <a:r>
              <a:rPr lang="es-ES" u="sng" dirty="0"/>
              <a:t>14000</a:t>
            </a:r>
          </a:p>
          <a:p>
            <a:pPr algn="just"/>
            <a:r>
              <a:rPr lang="es-ES" dirty="0">
                <a:solidFill>
                  <a:srgbClr val="383838"/>
                </a:solidFill>
              </a:rPr>
              <a:t>Si  ingresos</a:t>
            </a:r>
            <a:r>
              <a:rPr lang="es-ES" b="1" dirty="0">
                <a:solidFill>
                  <a:srgbClr val="383838"/>
                </a:solidFill>
              </a:rPr>
              <a:t> son </a:t>
            </a:r>
            <a:r>
              <a:rPr lang="en-US" b="1" dirty="0">
                <a:solidFill>
                  <a:srgbClr val="383838"/>
                </a:solidFill>
              </a:rPr>
              <a:t>&lt; $ 24090,30 (</a:t>
            </a:r>
            <a:r>
              <a:rPr lang="es-ES" b="1" dirty="0">
                <a:solidFill>
                  <a:srgbClr val="383838"/>
                </a:solidFill>
              </a:rPr>
              <a:t>2.13 FB, sueldo $ 942.5 - 2007.5)</a:t>
            </a:r>
            <a:r>
              <a:rPr lang="en-US" b="1" dirty="0">
                <a:solidFill>
                  <a:srgbClr val="383838"/>
                </a:solidFill>
              </a:rPr>
              <a:t> se </a:t>
            </a:r>
            <a:r>
              <a:rPr lang="en-US" b="1" dirty="0" err="1">
                <a:solidFill>
                  <a:srgbClr val="383838"/>
                </a:solidFill>
              </a:rPr>
              <a:t>puede</a:t>
            </a:r>
            <a:r>
              <a:rPr lang="en-US" b="1" dirty="0">
                <a:solidFill>
                  <a:srgbClr val="383838"/>
                </a:solidFill>
              </a:rPr>
              <a:t> </a:t>
            </a:r>
            <a:r>
              <a:rPr lang="en-US" b="1" dirty="0" err="1">
                <a:solidFill>
                  <a:srgbClr val="383838"/>
                </a:solidFill>
              </a:rPr>
              <a:t>descontar</a:t>
            </a:r>
            <a:r>
              <a:rPr lang="en-US" b="1" dirty="0">
                <a:solidFill>
                  <a:srgbClr val="383838"/>
                </a:solidFill>
              </a:rPr>
              <a:t> </a:t>
            </a:r>
            <a:r>
              <a:rPr lang="en-US" b="1" u="sng" dirty="0">
                <a:solidFill>
                  <a:srgbClr val="383838"/>
                </a:solidFill>
              </a:rPr>
              <a:t>20%</a:t>
            </a:r>
            <a:r>
              <a:rPr lang="en-US" b="1" dirty="0">
                <a:solidFill>
                  <a:srgbClr val="383838"/>
                </a:solidFill>
              </a:rPr>
              <a:t> de los </a:t>
            </a:r>
            <a:r>
              <a:rPr lang="en-US" b="1" dirty="0" err="1">
                <a:solidFill>
                  <a:srgbClr val="383838"/>
                </a:solidFill>
              </a:rPr>
              <a:t>gastos</a:t>
            </a:r>
            <a:r>
              <a:rPr lang="en-US" b="1" dirty="0">
                <a:solidFill>
                  <a:srgbClr val="383838"/>
                </a:solidFill>
              </a:rPr>
              <a:t> $ </a:t>
            </a:r>
            <a:r>
              <a:rPr lang="en-US" b="1" u="sng" dirty="0">
                <a:solidFill>
                  <a:srgbClr val="383838"/>
                </a:solidFill>
              </a:rPr>
              <a:t>1007,5</a:t>
            </a:r>
            <a:r>
              <a:rPr lang="en-US" b="1" dirty="0">
                <a:solidFill>
                  <a:srgbClr val="383838"/>
                </a:solidFill>
              </a:rPr>
              <a:t>; </a:t>
            </a:r>
            <a:r>
              <a:rPr lang="en-US" b="1" dirty="0" err="1">
                <a:solidFill>
                  <a:srgbClr val="383838"/>
                </a:solidFill>
              </a:rPr>
              <a:t>si</a:t>
            </a:r>
            <a:r>
              <a:rPr lang="en-US" b="1" dirty="0">
                <a:solidFill>
                  <a:srgbClr val="383838"/>
                </a:solidFill>
              </a:rPr>
              <a:t> </a:t>
            </a:r>
            <a:r>
              <a:rPr lang="en-US" b="1" dirty="0" err="1">
                <a:solidFill>
                  <a:srgbClr val="383838"/>
                </a:solidFill>
              </a:rPr>
              <a:t>excede</a:t>
            </a:r>
            <a:r>
              <a:rPr lang="en-US" b="1" dirty="0">
                <a:solidFill>
                  <a:srgbClr val="383838"/>
                </a:solidFill>
              </a:rPr>
              <a:t> solo </a:t>
            </a:r>
            <a:r>
              <a:rPr lang="en-US" b="1" dirty="0" err="1">
                <a:solidFill>
                  <a:srgbClr val="383838"/>
                </a:solidFill>
              </a:rPr>
              <a:t>el</a:t>
            </a:r>
            <a:r>
              <a:rPr lang="en-US" b="1" dirty="0">
                <a:solidFill>
                  <a:srgbClr val="383838"/>
                </a:solidFill>
              </a:rPr>
              <a:t> 10% o sea </a:t>
            </a:r>
            <a:r>
              <a:rPr lang="en-US" b="1" u="sng" dirty="0">
                <a:solidFill>
                  <a:srgbClr val="383838"/>
                </a:solidFill>
              </a:rPr>
              <a:t>$503.7 </a:t>
            </a:r>
            <a:r>
              <a:rPr lang="en-US" b="1" dirty="0">
                <a:solidFill>
                  <a:srgbClr val="383838"/>
                </a:solidFill>
              </a:rPr>
              <a:t>(</a:t>
            </a:r>
            <a:r>
              <a:rPr lang="en-US" b="1" dirty="0" err="1">
                <a:solidFill>
                  <a:srgbClr val="383838"/>
                </a:solidFill>
              </a:rPr>
              <a:t>sueldo</a:t>
            </a:r>
            <a:r>
              <a:rPr lang="en-US" b="1" dirty="0">
                <a:solidFill>
                  <a:srgbClr val="383838"/>
                </a:solidFill>
              </a:rPr>
              <a:t> &gt;$ 2007.5)</a:t>
            </a:r>
            <a:endParaRPr lang="es-EC" b="1" dirty="0"/>
          </a:p>
          <a:p>
            <a:pPr algn="just"/>
            <a:r>
              <a:rPr lang="es-ES" dirty="0">
                <a:solidFill>
                  <a:srgbClr val="383838"/>
                </a:solidFill>
              </a:rPr>
              <a:t>La fracción básica (FB) es $ 11.310</a:t>
            </a:r>
          </a:p>
          <a:p>
            <a:endParaRPr lang="es-EC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B98DB3-5ED1-4BAB-B3B6-BFF1329C83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/>
              <a:t>Efectos</a:t>
            </a:r>
            <a:endParaRPr lang="es-EC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D33864-63CD-455F-8638-955B1FBC560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u="sng" dirty="0"/>
              <a:t>Pagaran IR </a:t>
            </a:r>
            <a:r>
              <a:rPr lang="es-ES" dirty="0"/>
              <a:t>quienes ganen a partir de $ </a:t>
            </a:r>
            <a:r>
              <a:rPr lang="es-ES" u="sng" dirty="0"/>
              <a:t>942.5 mensuales</a:t>
            </a:r>
          </a:p>
          <a:p>
            <a:pPr algn="just"/>
            <a:r>
              <a:rPr lang="es-ES" dirty="0"/>
              <a:t>Al reducirse las reducciones de $14000 a 1007,5, la base imponible es menor y pagaran impuestos a partir de los $ 942.5</a:t>
            </a:r>
          </a:p>
          <a:p>
            <a:pPr algn="just"/>
            <a:r>
              <a:rPr lang="es-ES" dirty="0"/>
              <a:t>Los que ganen </a:t>
            </a:r>
            <a:r>
              <a:rPr lang="es-ES" u="sng" dirty="0"/>
              <a:t>$ 2007.5 </a:t>
            </a:r>
            <a:r>
              <a:rPr lang="es-ES" dirty="0"/>
              <a:t>en adelante </a:t>
            </a:r>
            <a:r>
              <a:rPr lang="es-ES" u="sng" dirty="0"/>
              <a:t>pagaran mas </a:t>
            </a:r>
            <a:r>
              <a:rPr lang="es-ES" dirty="0"/>
              <a:t>que con el esquema anterior</a:t>
            </a:r>
          </a:p>
          <a:p>
            <a:pPr algn="just"/>
            <a:r>
              <a:rPr lang="es-ES" dirty="0"/>
              <a:t>El </a:t>
            </a:r>
            <a:r>
              <a:rPr lang="es-ES" i="1" dirty="0"/>
              <a:t>punto clave </a:t>
            </a:r>
            <a:r>
              <a:rPr lang="es-ES" dirty="0"/>
              <a:t>que este </a:t>
            </a:r>
            <a:r>
              <a:rPr lang="es-ES" u="sng" dirty="0"/>
              <a:t>cambio del IR es permanente</a:t>
            </a:r>
            <a:r>
              <a:rPr lang="es-ES" dirty="0"/>
              <a:t> mientras que las </a:t>
            </a:r>
            <a:r>
              <a:rPr lang="es-ES" u="sng" dirty="0"/>
              <a:t>contribuciones</a:t>
            </a:r>
            <a:r>
              <a:rPr lang="es-ES" dirty="0"/>
              <a:t> a las empresas son temporales por 2 años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024946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ACA83-E56C-4884-9EA0-B3306342A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Otros cambios tributarios</a:t>
            </a:r>
            <a:endParaRPr lang="es-EC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45EFE-82D9-4D16-BB29-0D57C62B2B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Contribuciones </a:t>
            </a:r>
            <a:endParaRPr lang="es-EC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1FC042-6D69-49BB-90BE-2EFE65EDC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>
                <a:solidFill>
                  <a:srgbClr val="383838"/>
                </a:solidFill>
              </a:rPr>
              <a:t>L</a:t>
            </a:r>
            <a:r>
              <a:rPr lang="es-ES" b="0" i="0" dirty="0">
                <a:solidFill>
                  <a:srgbClr val="383838"/>
                </a:solidFill>
                <a:effectLst/>
              </a:rPr>
              <a:t>as </a:t>
            </a:r>
            <a:r>
              <a:rPr lang="es-ES" b="0" i="0" u="sng" dirty="0">
                <a:solidFill>
                  <a:srgbClr val="383838"/>
                </a:solidFill>
                <a:effectLst/>
              </a:rPr>
              <a:t>personas naturales  </a:t>
            </a:r>
            <a:r>
              <a:rPr lang="es-ES" b="0" i="0" dirty="0">
                <a:solidFill>
                  <a:srgbClr val="383838"/>
                </a:solidFill>
                <a:effectLst/>
              </a:rPr>
              <a:t>deberán hacer </a:t>
            </a:r>
            <a:r>
              <a:rPr lang="es-ES" b="1" i="0" dirty="0">
                <a:solidFill>
                  <a:srgbClr val="383838"/>
                </a:solidFill>
                <a:effectLst/>
              </a:rPr>
              <a:t>un aporte, </a:t>
            </a:r>
            <a:r>
              <a:rPr lang="es-ES" b="0" i="0" dirty="0">
                <a:solidFill>
                  <a:srgbClr val="383838"/>
                </a:solidFill>
                <a:effectLst/>
              </a:rPr>
              <a:t>de acuerdo a una tabla, a partir de un patrimonio de un </a:t>
            </a:r>
            <a:r>
              <a:rPr lang="es-ES" b="1" i="0" u="sng" dirty="0">
                <a:solidFill>
                  <a:srgbClr val="383838"/>
                </a:solidFill>
                <a:effectLst/>
              </a:rPr>
              <a:t>millón</a:t>
            </a:r>
            <a:r>
              <a:rPr lang="es-ES" b="1" i="0" dirty="0">
                <a:solidFill>
                  <a:srgbClr val="383838"/>
                </a:solidFill>
                <a:effectLst/>
              </a:rPr>
              <a:t> o </a:t>
            </a:r>
            <a:r>
              <a:rPr lang="es-ES" b="1" i="0" u="sng" dirty="0">
                <a:solidFill>
                  <a:srgbClr val="383838"/>
                </a:solidFill>
                <a:effectLst/>
              </a:rPr>
              <a:t>dos millones si hay sociedad.</a:t>
            </a:r>
          </a:p>
          <a:p>
            <a:pPr algn="just"/>
            <a:r>
              <a:rPr lang="es-ES" b="1" i="0" dirty="0">
                <a:solidFill>
                  <a:srgbClr val="383838"/>
                </a:solidFill>
                <a:effectLst/>
              </a:rPr>
              <a:t>Las empresas deberán </a:t>
            </a:r>
            <a:r>
              <a:rPr lang="es-ES" b="1" i="0" u="sng" dirty="0">
                <a:solidFill>
                  <a:srgbClr val="383838"/>
                </a:solidFill>
                <a:effectLst/>
              </a:rPr>
              <a:t>pagar 0.8% </a:t>
            </a:r>
            <a:r>
              <a:rPr lang="es-ES" b="1" i="0" dirty="0">
                <a:solidFill>
                  <a:srgbClr val="383838"/>
                </a:solidFill>
                <a:effectLst/>
              </a:rPr>
              <a:t>del patrimonio a partir de los </a:t>
            </a:r>
            <a:r>
              <a:rPr lang="es-ES" b="1" i="0" u="sng" dirty="0">
                <a:solidFill>
                  <a:srgbClr val="383838"/>
                </a:solidFill>
                <a:effectLst/>
              </a:rPr>
              <a:t>5 millones</a:t>
            </a:r>
            <a:r>
              <a:rPr lang="es-ES" b="1" i="0" dirty="0">
                <a:solidFill>
                  <a:srgbClr val="383838"/>
                </a:solidFill>
                <a:effectLst/>
              </a:rPr>
              <a:t> de dólares</a:t>
            </a:r>
            <a:r>
              <a:rPr lang="es-ES" b="0" i="0" dirty="0">
                <a:solidFill>
                  <a:srgbClr val="383838"/>
                </a:solidFill>
                <a:effectLst/>
              </a:rPr>
              <a:t>. El aspecto clave aquí es que estas </a:t>
            </a:r>
            <a:r>
              <a:rPr lang="es-ES" b="1" i="0" dirty="0">
                <a:solidFill>
                  <a:srgbClr val="383838"/>
                </a:solidFill>
                <a:effectLst/>
              </a:rPr>
              <a:t>son temporales y pagaderos a partir de 2023. </a:t>
            </a:r>
            <a:endParaRPr lang="es-EC" b="1" dirty="0"/>
          </a:p>
          <a:p>
            <a:endParaRPr lang="es-EC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D3807F-C650-4789-B396-7FDE8D1367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/>
              <a:t>IVA e ICE</a:t>
            </a:r>
            <a:endParaRPr lang="es-EC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E58D7C-3F6D-4B9C-B6B5-468B0F9BF3A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/>
              <a:t>En el IVA se </a:t>
            </a:r>
            <a:r>
              <a:rPr lang="es-ES" b="1" dirty="0"/>
              <a:t>elimina</a:t>
            </a:r>
            <a:r>
              <a:rPr lang="es-ES" dirty="0"/>
              <a:t> </a:t>
            </a:r>
            <a:r>
              <a:rPr lang="es-EC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para artículos de </a:t>
            </a:r>
            <a:r>
              <a:rPr lang="es-EC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higiene femenina, aparatos e instrumentos para diabéticos y a los turistas extranjeros. </a:t>
            </a:r>
          </a:p>
          <a:p>
            <a:pPr algn="just"/>
            <a:r>
              <a:rPr lang="es-ES" dirty="0"/>
              <a:t>Reducción del IVA de 12 a 8%, en 12 días al año, decididas por el Presidente. Aplicada en Colombia y Argentina</a:t>
            </a:r>
          </a:p>
          <a:p>
            <a:pPr algn="just"/>
            <a:r>
              <a:rPr lang="es-ES" dirty="0"/>
              <a:t>El </a:t>
            </a:r>
            <a:r>
              <a:rPr lang="es-ES" b="1" dirty="0"/>
              <a:t>ICE se lo elimina 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a los 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servicios de telefonía fija y telefonía móvil, jugos con contenido natural mayor al 50%, los vehículos motorizados eléctricos 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e híbridos de hasta 3.5 toneladas; se aumenta el ICE a cigarrillos, alcohol y cerveza</a:t>
            </a:r>
            <a:endParaRPr lang="es-ES" dirty="0"/>
          </a:p>
          <a:p>
            <a:endParaRPr lang="es-ES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922811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BA46D-FF27-4A47-A850-D5E95BB9D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Otros cambios tributarios</a:t>
            </a:r>
            <a:endParaRPr lang="es-EC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E1CA7-73C3-420E-9D2A-17C237CE06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/>
              <a:t>Se elimina el RIMSE y se lo reemplaza </a:t>
            </a:r>
            <a:endParaRPr lang="es-EC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EF3C89-70BC-4BCC-A26E-796598872F0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>
                <a:solidFill>
                  <a:srgbClr val="383838"/>
                </a:solidFill>
                <a:latin typeface="Georgia" panose="02040502050405020303" pitchFamily="18" charset="0"/>
              </a:rPr>
              <a:t>S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e lo 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sustituye por el régimen simplificado para </a:t>
            </a:r>
            <a:r>
              <a:rPr lang="es-ES" b="1" i="0" u="sng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emprendedores y negocios populares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 para el pago del impuesto a la renta 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de las personas naturales y jurídicas 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con ingresos brutos y anuales de hasta 300.000 dólares o sea 25.000 mensuales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. Se define como </a:t>
            </a:r>
            <a:r>
              <a:rPr lang="es-ES" b="1" i="0" u="sng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negocios populares 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a las </a:t>
            </a:r>
            <a:r>
              <a:rPr lang="es-ES" b="1" i="0" u="sng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personas naturales 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con </a:t>
            </a:r>
            <a:r>
              <a:rPr lang="es-ES" b="1" i="0" u="sng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ingresos brutos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 existentes de hasta 20.000 dólares anuales 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o sea </a:t>
            </a:r>
            <a:r>
              <a:rPr lang="es-ES" b="1" i="0" u="sng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1666.66  mensuales</a:t>
            </a:r>
            <a:endParaRPr lang="es-EC" u="sng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E3F2F2-5A41-4D1E-9740-936D6F54FE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/>
              <a:t>Régimen impositivo temporal para los activos en el exterior </a:t>
            </a:r>
            <a:endParaRPr lang="es-EC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FBC5DD-BA6C-4891-8CB1-66F7E3CEC30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b="1" dirty="0"/>
              <a:t>Este régimen es 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voluntario, único y temporal 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para la regularización de activos en el exterior</a:t>
            </a:r>
          </a:p>
          <a:p>
            <a:pPr algn="just"/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La base del impuesto será el monto de los activos dividido en 2 grupos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: los transferidos a un trust o fideicomiso y los títulos al portador en que se identifique al sujeto pasivo.</a:t>
            </a:r>
            <a:endParaRPr lang="es-EC" dirty="0"/>
          </a:p>
          <a:p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La 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tarifa depende según el periodo de la declaración y pago. 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Aquellos que lo hagan hasta 31/03/2022 pagaran 3.5%, los que lo hicieran hasta el 30/06 será 4.5% y si es hasta fin de año la tarifa será 5.5%.</a:t>
            </a:r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84907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7EBAC-679B-45B5-BCA4-FF7220434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6. La reforma laboral, compromisos del SAF y la agenda de reforma estructural de Lasso</a:t>
            </a:r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87AED-D1E8-4E32-8334-AD0B1E1D1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C" sz="2200" b="1" dirty="0">
                <a:solidFill>
                  <a:srgbClr val="38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La reforma Laboral de Moreno</a:t>
            </a:r>
            <a:r>
              <a:rPr lang="es-EC" sz="2200" dirty="0">
                <a:solidFill>
                  <a:srgbClr val="38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s-EC" sz="2200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flexibilización laboral, con </a:t>
            </a:r>
            <a:r>
              <a:rPr lang="es-EC" sz="2200" b="1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nuevos contratos</a:t>
            </a:r>
            <a:endParaRPr lang="es-EC" sz="2200" dirty="0">
              <a:solidFill>
                <a:srgbClr val="383838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C" sz="1700" u="sng" dirty="0">
                <a:solidFill>
                  <a:srgbClr val="383838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C" sz="1700" u="sng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cuerdos</a:t>
            </a:r>
            <a:r>
              <a:rPr lang="es-EC" sz="1700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entre trabajadores y patrones que puede implicar </a:t>
            </a:r>
            <a:r>
              <a:rPr lang="es-EC" sz="1700" u="sng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cambio salarial. </a:t>
            </a:r>
            <a:endParaRPr lang="es-EC" sz="1700" u="sng" dirty="0">
              <a:solidFill>
                <a:srgbClr val="383838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C" sz="1700" u="sng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Contrato especial emergente</a:t>
            </a:r>
            <a:r>
              <a:rPr lang="es-EC" sz="1700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con </a:t>
            </a:r>
            <a:r>
              <a:rPr lang="es-EC" sz="1700" u="sng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reducción de hasta 20 horas de trabajo</a:t>
            </a:r>
            <a:r>
              <a:rPr lang="es-EC" sz="1700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semanales,  </a:t>
            </a:r>
            <a:r>
              <a:rPr lang="es-EC" sz="1700" u="sng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distribuidas en 6 </a:t>
            </a:r>
            <a:r>
              <a:rPr lang="es-EC" sz="1700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días (que incluiría fines de semana), con lo que el patrono </a:t>
            </a:r>
            <a:r>
              <a:rPr lang="es-EC" sz="1700" u="sng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pagaría horas suplementarias</a:t>
            </a:r>
            <a:r>
              <a:rPr lang="es-EC" sz="1700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contrato </a:t>
            </a:r>
            <a:r>
              <a:rPr lang="es-EC" sz="1700" dirty="0">
                <a:solidFill>
                  <a:srgbClr val="383838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hasta</a:t>
            </a:r>
            <a:r>
              <a:rPr lang="es-EC" sz="1700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C" sz="1700" u="sng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hasta 4 años</a:t>
            </a:r>
            <a:r>
              <a:rPr lang="es-EC" sz="1700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C" sz="1700" u="sng" dirty="0">
                <a:solidFill>
                  <a:srgbClr val="383838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C" sz="1700" u="sng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educción emergente de la jornada </a:t>
            </a:r>
            <a:r>
              <a:rPr lang="es-EC" sz="1700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puede ser hasta del 50%, lo que implica reducción del ingreso del trabajador y el contrato puede </a:t>
            </a:r>
            <a:r>
              <a:rPr lang="es-EC" sz="1700" u="sng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durar hasta 4 años</a:t>
            </a:r>
            <a:r>
              <a:rPr lang="es-EC" sz="1700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C" sz="1700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Cuatro, </a:t>
            </a:r>
            <a:r>
              <a:rPr lang="es-EC" sz="1700" u="sng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teletrabajo</a:t>
            </a:r>
            <a:r>
              <a:rPr lang="es-EC" sz="1700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una nueva modalidad, que implica que el empleado puede realizar el trabajo desde su casa y puede implicar </a:t>
            </a:r>
            <a:r>
              <a:rPr lang="es-EC" sz="1700" u="sng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reducción del sueldo</a:t>
            </a:r>
            <a:r>
              <a:rPr lang="es-EC" sz="1700" dirty="0">
                <a:solidFill>
                  <a:srgbClr val="38383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C" sz="17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C" dirty="0"/>
              <a:t>Reforma de Lasso: contrato de tiempo definido (CTD) e indefinido</a:t>
            </a:r>
          </a:p>
          <a:p>
            <a:pPr algn="just"/>
            <a:r>
              <a:rPr lang="es-EC" dirty="0"/>
              <a:t>CTD: </a:t>
            </a:r>
            <a: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40 horas de trabajo se distribuirían en 6 jornadas de trabajo a la semana con 6 a 12 horas, con lo cual se elimina el pago de las horas extraordinarias los sábados, domingos y feriados que tienen un recargo de 100%</a:t>
            </a:r>
          </a:p>
          <a:p>
            <a:pPr algn="just"/>
            <a:r>
              <a:rPr lang="es-EC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indemnización por desahucio baja de 25% a 15% y el pago de despido intempestivo pasa de 100% por año de trabajo (máximo 15 años) a solo el 50% (tope 25 años)</a:t>
            </a:r>
          </a:p>
          <a:p>
            <a:pPr algn="just"/>
            <a:r>
              <a:rPr lang="es-EC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bien se respetan los beneficios sociales, se trata de una reducción del costo de contratación y despido y nueva forma de flexibilización laboral</a:t>
            </a:r>
          </a:p>
          <a:p>
            <a:pPr algn="just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170181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50D3E-2FED-41D3-9162-FE4C57779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Compromisos del SAF</a:t>
            </a:r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EF156-7F14-419C-B2FB-5FC5E28F8F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es-ES" b="1" dirty="0">
                <a:solidFill>
                  <a:srgbClr val="383838"/>
                </a:solidFill>
                <a:latin typeface="Georgia" panose="02040502050405020303" pitchFamily="18" charset="0"/>
              </a:rPr>
              <a:t>R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eformas estructurales: tributaria, fiscal, comercial, seguridad social, laboral, y monetaria financiera y ajuste fiscal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 </a:t>
            </a:r>
          </a:p>
          <a:p>
            <a:pPr algn="just"/>
            <a:r>
              <a:rPr lang="es-ES" dirty="0">
                <a:solidFill>
                  <a:srgbClr val="383838"/>
                </a:solidFill>
                <a:latin typeface="Georgia" panose="02040502050405020303" pitchFamily="18" charset="0"/>
              </a:rPr>
              <a:t>En lo </a:t>
            </a:r>
            <a:r>
              <a:rPr lang="es-ES" b="1" dirty="0">
                <a:solidFill>
                  <a:srgbClr val="383838"/>
                </a:solidFill>
                <a:latin typeface="Georgia" panose="02040502050405020303" pitchFamily="18" charset="0"/>
              </a:rPr>
              <a:t>fiscal</a:t>
            </a:r>
            <a:r>
              <a:rPr lang="es-ES" dirty="0">
                <a:solidFill>
                  <a:srgbClr val="383838"/>
                </a:solidFill>
                <a:latin typeface="Georgia" panose="02040502050405020303" pitchFamily="18" charset="0"/>
              </a:rPr>
              <a:t>: </a:t>
            </a:r>
            <a:r>
              <a:rPr lang="es-ES" b="0" i="0" u="sng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reforma tributaria y de la deuda 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que busca contribuir a la sostenibilidad fiscal.</a:t>
            </a:r>
          </a:p>
          <a:p>
            <a:pPr algn="just"/>
            <a:r>
              <a:rPr lang="es-ES" b="1" dirty="0">
                <a:solidFill>
                  <a:srgbClr val="383838"/>
                </a:solidFill>
                <a:latin typeface="Georgia" panose="02040502050405020303" pitchFamily="18" charset="0"/>
              </a:rPr>
              <a:t>Deuda</a:t>
            </a:r>
            <a:r>
              <a:rPr lang="es-ES" dirty="0">
                <a:solidFill>
                  <a:srgbClr val="383838"/>
                </a:solidFill>
                <a:latin typeface="Georgia" panose="02040502050405020303" pitchFamily="18" charset="0"/>
              </a:rPr>
              <a:t>: 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se extiende el vencimiento de los bonos por 10 años (deuda renegociada), pagando sólo los intereses y retomando el pago del principal en 2026, que ayudarían a conseguir que se alcance la meta del 40% de deuda/PIB en 2032 y también se reprogramaría la deuda con China para aplazar el pago de obligaciones entre 2022-24.</a:t>
            </a:r>
          </a:p>
          <a:p>
            <a:pPr algn="just"/>
            <a:r>
              <a:rPr lang="es-ES" dirty="0">
                <a:solidFill>
                  <a:srgbClr val="383838"/>
                </a:solidFill>
                <a:latin typeface="Georgia" panose="02040502050405020303" pitchFamily="18" charset="0"/>
              </a:rPr>
              <a:t>L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a </a:t>
            </a:r>
            <a:r>
              <a:rPr lang="es-ES" b="0" i="0" u="sng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gestión de la Política Fiscal 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se mejorara la recopilación de la información y publicación oportuna de los datos fiscales (se creará una unidad en el Viceministerio de Finanzas) y se reorganizará al Ministerio de Economía y Finanzas, estableciendo una unidad de riesgo fiscal, con el apoyo del BID. Por otro lado, se tratará de evitar y prevenir la acumulación de atrasos con una mejor eficiencia en la gestión de caja y deuda. </a:t>
            </a:r>
          </a:p>
          <a:p>
            <a:pPr algn="just"/>
            <a:endParaRPr lang="es-EC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2E3CB4-5F0E-42A8-910D-8E29F81ED2B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En 2021, el 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ajuste fiscal comprendería reducción 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de gastos por el </a:t>
            </a:r>
            <a:r>
              <a:rPr lang="es-ES" b="0" i="0" dirty="0" err="1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Covid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 de 800 millones, recorte de gastos de capital por 700 millones y una reforma tributaria además de mantener el ajuste de los combustibles, con lo se reduciría el déficit fiscal del sector público no financiero y eliminarlo en el 2025.</a:t>
            </a:r>
          </a:p>
          <a:p>
            <a:pPr algn="just"/>
            <a:r>
              <a:rPr lang="es-ES" dirty="0">
                <a:solidFill>
                  <a:srgbClr val="383838"/>
                </a:solidFill>
                <a:latin typeface="Georgia" panose="02040502050405020303" pitchFamily="18" charset="0"/>
              </a:rPr>
              <a:t>De la reforma tributaria además de lo señalado, </a:t>
            </a:r>
            <a:r>
              <a:rPr lang="es-ES" b="1" dirty="0">
                <a:solidFill>
                  <a:srgbClr val="383838"/>
                </a:solidFill>
                <a:latin typeface="Georgia" panose="02040502050405020303" pitchFamily="18" charset="0"/>
              </a:rPr>
              <a:t>recorte de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 la masa salarial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 reduciendo los contratos ocasionales y de nombramiento. Ajuste de salarios de los empleados recientemente contratados.  Reformar el sistema de compras públicas dando mayor transparencia y reducir la corrupción evitando los sobreprecios de medicinas e insumos y bajar los precios por medio de compras consolidadas para hospitales y centros de salud e implementar un esquema de trazabilidad de las medicinas. </a:t>
            </a:r>
          </a:p>
          <a:p>
            <a:pPr algn="just"/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Se mantendrá el mecanismo automático en la fijación de los precios de los combustibles</a:t>
            </a:r>
          </a:p>
          <a:p>
            <a:pPr algn="just"/>
            <a:r>
              <a:rPr lang="es-ES" b="1" dirty="0">
                <a:solidFill>
                  <a:srgbClr val="383838"/>
                </a:solidFill>
                <a:latin typeface="Georgia" panose="02040502050405020303" pitchFamily="18" charset="0"/>
              </a:rPr>
              <a:t>E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l mayor ajuste será en 2022 en % del PIB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: reducción de planilla salarial 0.4%, bienes y servicios  0.4%,  reducción del gasto de capital 0.4% y otros gastos 0.2% y menor subsidio a los combustibles 0.9%. </a:t>
            </a:r>
            <a:r>
              <a:rPr lang="es-ES" b="1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En total 2.3% </a:t>
            </a:r>
            <a:r>
              <a:rPr lang="es-ES" b="0" i="0" dirty="0">
                <a:solidFill>
                  <a:srgbClr val="383838"/>
                </a:solidFill>
                <a:effectLst/>
                <a:latin typeface="Georgia" panose="02040502050405020303" pitchFamily="18" charset="0"/>
              </a:rPr>
              <a:t>y reforma tributaria 0.7%. Se espera eliminar el déficit fiscal en 2025.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84796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D0144-78A3-44E2-8E91-6D0B523D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agenda de reformas estructurales de Lasso</a:t>
            </a:r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DC8E1-9B29-48E2-9C0B-9E92940AD5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ES" dirty="0"/>
              <a:t>Reforma </a:t>
            </a:r>
            <a:r>
              <a:rPr lang="es-ES" b="1" dirty="0"/>
              <a:t>monetaria</a:t>
            </a:r>
            <a:r>
              <a:rPr lang="es-ES" dirty="0"/>
              <a:t>: </a:t>
            </a:r>
            <a:r>
              <a:rPr lang="es-ES" b="1" dirty="0"/>
              <a:t>cambios en el BCE y nuevo esquema de tasas de interés</a:t>
            </a:r>
          </a:p>
          <a:p>
            <a:pPr algn="just"/>
            <a:r>
              <a:rPr lang="es-ES" dirty="0"/>
              <a:t>Reforma </a:t>
            </a:r>
            <a:r>
              <a:rPr lang="es-ES" b="1" dirty="0"/>
              <a:t>fiscal</a:t>
            </a:r>
            <a:r>
              <a:rPr lang="es-ES" dirty="0"/>
              <a:t>: </a:t>
            </a:r>
            <a:r>
              <a:rPr lang="es-ES" b="1" dirty="0"/>
              <a:t>reforma tributaria y control en </a:t>
            </a:r>
            <a:r>
              <a:rPr lang="es-ES" b="1"/>
              <a:t>la gestión fiscal</a:t>
            </a:r>
            <a:endParaRPr lang="es-ES" b="1" dirty="0"/>
          </a:p>
          <a:p>
            <a:pPr algn="just"/>
            <a:r>
              <a:rPr lang="es-ES" dirty="0"/>
              <a:t>Reforma </a:t>
            </a:r>
            <a:r>
              <a:rPr lang="es-ES" b="1" dirty="0"/>
              <a:t>laboral:</a:t>
            </a:r>
            <a:r>
              <a:rPr lang="es-ES" dirty="0"/>
              <a:t> </a:t>
            </a:r>
            <a:r>
              <a:rPr lang="es-ES" b="1" dirty="0"/>
              <a:t>flexibilización laboral, </a:t>
            </a:r>
            <a:r>
              <a:rPr lang="es-ES" dirty="0"/>
              <a:t>con un código laboral paralelo</a:t>
            </a:r>
            <a:endParaRPr lang="es-ES" b="1" dirty="0"/>
          </a:p>
          <a:p>
            <a:pPr algn="just"/>
            <a:r>
              <a:rPr lang="es-ES" dirty="0"/>
              <a:t>Reforma </a:t>
            </a:r>
            <a:r>
              <a:rPr lang="es-ES" b="1" dirty="0"/>
              <a:t>comercial:</a:t>
            </a:r>
            <a:r>
              <a:rPr lang="es-ES" dirty="0"/>
              <a:t> apertura comercial vía TLC. Anunció acuerdo con México en Marzo 2022, acuerdo comercial con Chile y entrada a la Alianza del Pacifico </a:t>
            </a:r>
          </a:p>
          <a:p>
            <a:pPr algn="just"/>
            <a:r>
              <a:rPr lang="es-ES" b="1" dirty="0"/>
              <a:t>Reforma del estado</a:t>
            </a:r>
            <a:r>
              <a:rPr lang="es-ES" dirty="0"/>
              <a:t>: reducción de su tamaño</a:t>
            </a:r>
            <a:endParaRPr lang="es-EC" dirty="0"/>
          </a:p>
          <a:p>
            <a:endParaRPr lang="es-EC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7757C-78E3-40DB-AF0D-18DDF5F76AA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ES" b="1" dirty="0"/>
              <a:t>Reforma al mercado de valores</a:t>
            </a:r>
            <a:r>
              <a:rPr lang="es-ES" dirty="0"/>
              <a:t>: dado el fraude al ISSPOL  se promueve reforma a la ley de mercado de valores</a:t>
            </a:r>
          </a:p>
          <a:p>
            <a:pPr algn="just"/>
            <a:r>
              <a:rPr lang="es-ES" b="1" dirty="0"/>
              <a:t>Reforma para incrementar la competitividad</a:t>
            </a:r>
            <a:r>
              <a:rPr lang="es-ES" dirty="0"/>
              <a:t>: </a:t>
            </a:r>
            <a:r>
              <a:rPr lang="es-ES" u="sng" dirty="0"/>
              <a:t>reducción de </a:t>
            </a:r>
            <a:r>
              <a:rPr lang="es-ES" b="1" u="sng" dirty="0"/>
              <a:t>costos</a:t>
            </a:r>
            <a:r>
              <a:rPr lang="es-ES" u="sng" dirty="0"/>
              <a:t> </a:t>
            </a:r>
            <a:r>
              <a:rPr lang="es-ES" dirty="0"/>
              <a:t>empresariales y productividad</a:t>
            </a:r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125820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C5826-B446-458A-87A0-7CCA82A7C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7. Conclusiones</a:t>
            </a:r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6D58D-9262-4E86-9052-F01FCFDAE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/>
              <a:t>Los </a:t>
            </a:r>
            <a:r>
              <a:rPr lang="es-ES" b="1" dirty="0"/>
              <a:t>SAF </a:t>
            </a:r>
            <a:r>
              <a:rPr lang="es-ES" dirty="0"/>
              <a:t>son programas para déficit de </a:t>
            </a:r>
            <a:r>
              <a:rPr lang="es-ES" dirty="0" err="1"/>
              <a:t>Bza</a:t>
            </a:r>
            <a:r>
              <a:rPr lang="es-ES" dirty="0"/>
              <a:t>. Pagos que implican </a:t>
            </a:r>
            <a:r>
              <a:rPr lang="es-ES" u="sng" dirty="0"/>
              <a:t>reformas estructurales</a:t>
            </a:r>
            <a:r>
              <a:rPr lang="es-ES" dirty="0"/>
              <a:t> orientadas hacia una </a:t>
            </a:r>
            <a:r>
              <a:rPr lang="es-ES" u="sng" dirty="0"/>
              <a:t>economía de mercado </a:t>
            </a:r>
            <a:r>
              <a:rPr lang="es-ES" dirty="0"/>
              <a:t>e implementar un </a:t>
            </a:r>
            <a:r>
              <a:rPr lang="es-ES" u="sng" dirty="0"/>
              <a:t>modelo </a:t>
            </a:r>
            <a:r>
              <a:rPr lang="es-ES" dirty="0"/>
              <a:t>de desarrollo basado en </a:t>
            </a:r>
            <a:r>
              <a:rPr lang="es-ES" u="sng" dirty="0"/>
              <a:t>exportaciones</a:t>
            </a:r>
            <a:r>
              <a:rPr lang="es-ES" dirty="0"/>
              <a:t>. En el caso del país, implicará </a:t>
            </a:r>
            <a:r>
              <a:rPr lang="es-ES" b="1" dirty="0" err="1"/>
              <a:t>reprimarización</a:t>
            </a:r>
            <a:r>
              <a:rPr lang="es-ES" dirty="0"/>
              <a:t> de la economía (bienes </a:t>
            </a:r>
            <a:r>
              <a:rPr lang="es-ES" u="sng" dirty="0"/>
              <a:t>agrícolas y minería</a:t>
            </a:r>
            <a:r>
              <a:rPr lang="es-ES" dirty="0"/>
              <a:t>) y exportaciones con poco valor agregado</a:t>
            </a:r>
          </a:p>
          <a:p>
            <a:pPr algn="just"/>
            <a:r>
              <a:rPr lang="es-ES" dirty="0"/>
              <a:t>El SAF tiene </a:t>
            </a:r>
            <a:r>
              <a:rPr lang="es-ES" u="sng" dirty="0"/>
              <a:t>metas de acumulación de depósitos del SPNF y aumento de RMI que </a:t>
            </a:r>
            <a:r>
              <a:rPr lang="es-ES" dirty="0"/>
              <a:t>tienen su </a:t>
            </a:r>
            <a:r>
              <a:rPr lang="es-ES" u="sng" dirty="0"/>
              <a:t>efecto restrictivo </a:t>
            </a:r>
            <a:r>
              <a:rPr lang="es-ES" dirty="0"/>
              <a:t>e implica </a:t>
            </a:r>
            <a:r>
              <a:rPr lang="es-ES" u="sng" dirty="0"/>
              <a:t>efectos contractivos en la economía</a:t>
            </a:r>
            <a:r>
              <a:rPr lang="es-ES" dirty="0"/>
              <a:t> y estaría relacionado con la </a:t>
            </a:r>
            <a:r>
              <a:rPr lang="es-ES" u="sng" dirty="0"/>
              <a:t>austeridad fiscal </a:t>
            </a:r>
            <a:r>
              <a:rPr lang="es-ES" dirty="0"/>
              <a:t>y </a:t>
            </a:r>
            <a:r>
              <a:rPr lang="es-ES" u="sng" dirty="0"/>
              <a:t>asegurar el pago de la deuda</a:t>
            </a:r>
            <a:endParaRPr lang="es-ES" dirty="0"/>
          </a:p>
          <a:p>
            <a:pPr algn="just"/>
            <a:r>
              <a:rPr lang="es-ES" dirty="0"/>
              <a:t>En el gobierno de </a:t>
            </a:r>
            <a:r>
              <a:rPr lang="es-ES" b="1" dirty="0"/>
              <a:t>Moreno </a:t>
            </a:r>
            <a:r>
              <a:rPr lang="es-ES" dirty="0"/>
              <a:t>hay un viraje en política económica hacia la </a:t>
            </a:r>
            <a:r>
              <a:rPr lang="es-ES" b="1" dirty="0"/>
              <a:t>liberalización de la economía</a:t>
            </a:r>
            <a:r>
              <a:rPr lang="es-ES" dirty="0"/>
              <a:t>. Esta tendencia se mantiene con </a:t>
            </a:r>
            <a:r>
              <a:rPr lang="es-ES" b="1" dirty="0"/>
              <a:t>Lasso</a:t>
            </a:r>
            <a:r>
              <a:rPr lang="es-ES" dirty="0"/>
              <a:t> que aplica un modelo de </a:t>
            </a:r>
            <a:r>
              <a:rPr lang="es-ES" b="1" dirty="0"/>
              <a:t>política económica neoliberal </a:t>
            </a:r>
            <a:r>
              <a:rPr lang="es-ES" dirty="0"/>
              <a:t>y </a:t>
            </a:r>
            <a:r>
              <a:rPr lang="es-ES" b="1" dirty="0"/>
              <a:t>un modelo económico basado en exportaciones primarias, apertura comercial</a:t>
            </a:r>
            <a:r>
              <a:rPr lang="es-ES" dirty="0"/>
              <a:t> e inversión extranjera para generar competencia en los sectores y en los que quedaran solo los eficientes.</a:t>
            </a:r>
            <a:endParaRPr lang="es-ES" b="1" u="sng" dirty="0"/>
          </a:p>
          <a:p>
            <a:pPr algn="just"/>
            <a:r>
              <a:rPr lang="es-ES" b="1" dirty="0"/>
              <a:t>La </a:t>
            </a:r>
            <a:r>
              <a:rPr lang="es-ES" b="1" u="sng" dirty="0"/>
              <a:t>contrarreforma</a:t>
            </a:r>
            <a:r>
              <a:rPr lang="es-ES" b="1" dirty="0"/>
              <a:t> monetaria financiera</a:t>
            </a:r>
            <a:r>
              <a:rPr lang="es-ES" dirty="0"/>
              <a:t> </a:t>
            </a:r>
            <a:r>
              <a:rPr lang="es-ES" b="1" dirty="0"/>
              <a:t>cambia el esquema de gobernanza y el modelo regulación y supervisión monetaria financiera cuyo objetivo es asegurar la estabilidad financiera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7307581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E27CC-1F19-419C-95AB-C98B43052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E0EB9-2FE8-405B-B1D1-639792031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dirty="0"/>
              <a:t>El </a:t>
            </a:r>
            <a:r>
              <a:rPr lang="es-ES" u="sng" dirty="0"/>
              <a:t>eliminar</a:t>
            </a:r>
            <a:r>
              <a:rPr lang="es-ES" dirty="0"/>
              <a:t> la reserva mínima de liquidez, índice </a:t>
            </a:r>
            <a:r>
              <a:rPr lang="es-ES" u="sng" dirty="0"/>
              <a:t>de liquidez doméstica y las restricciones de trasladar capital al exterior </a:t>
            </a:r>
            <a:r>
              <a:rPr lang="es-ES" dirty="0"/>
              <a:t>permite al </a:t>
            </a:r>
            <a:r>
              <a:rPr lang="es-ES" u="sng" dirty="0"/>
              <a:t>sistema financiero libertad para mover sus recursos </a:t>
            </a:r>
            <a:r>
              <a:rPr lang="es-ES" dirty="0"/>
              <a:t>al exterior. El </a:t>
            </a:r>
            <a:r>
              <a:rPr lang="es-ES" u="sng" dirty="0"/>
              <a:t>FMI</a:t>
            </a:r>
            <a:r>
              <a:rPr lang="es-ES" dirty="0"/>
              <a:t> se </a:t>
            </a:r>
            <a:r>
              <a:rPr lang="es-ES" u="sng" dirty="0"/>
              <a:t>opone</a:t>
            </a:r>
            <a:r>
              <a:rPr lang="es-ES" dirty="0"/>
              <a:t> a las </a:t>
            </a:r>
            <a:r>
              <a:rPr lang="es-ES" u="sng" dirty="0"/>
              <a:t>restricciones en la movilidad de capital</a:t>
            </a:r>
          </a:p>
          <a:p>
            <a:pPr algn="just"/>
            <a:r>
              <a:rPr lang="es-ES" dirty="0"/>
              <a:t>La </a:t>
            </a:r>
            <a:r>
              <a:rPr lang="es-ES" u="sng" dirty="0"/>
              <a:t>contrarreforma monetaria </a:t>
            </a:r>
            <a:r>
              <a:rPr lang="es-ES" dirty="0"/>
              <a:t>restaura la </a:t>
            </a:r>
            <a:r>
              <a:rPr lang="es-ES" u="sng" dirty="0"/>
              <a:t>independencia del BCE </a:t>
            </a:r>
            <a:r>
              <a:rPr lang="es-ES" dirty="0"/>
              <a:t>para supuestamente evitar la </a:t>
            </a:r>
            <a:r>
              <a:rPr lang="es-ES" u="sng" dirty="0"/>
              <a:t>influencia política </a:t>
            </a:r>
            <a:r>
              <a:rPr lang="es-ES" dirty="0"/>
              <a:t>(financiación al gobierno) en lo monetario, </a:t>
            </a:r>
            <a:r>
              <a:rPr lang="es-ES" u="sng" dirty="0"/>
              <a:t>reestructura al BCE </a:t>
            </a:r>
            <a:r>
              <a:rPr lang="es-ES" dirty="0"/>
              <a:t>para que cumpla </a:t>
            </a:r>
            <a:r>
              <a:rPr lang="es-ES" u="sng" dirty="0"/>
              <a:t>funciones tradicionales</a:t>
            </a:r>
            <a:r>
              <a:rPr lang="es-ES" dirty="0"/>
              <a:t> y, en el fondo, sea guardián de la </a:t>
            </a:r>
            <a:r>
              <a:rPr lang="es-ES" u="sng" dirty="0"/>
              <a:t>estabilidad financiera ante riesgo sistémico </a:t>
            </a:r>
          </a:p>
          <a:p>
            <a:pPr algn="just"/>
            <a:r>
              <a:rPr lang="es-ES" dirty="0"/>
              <a:t>La nueva </a:t>
            </a:r>
            <a:r>
              <a:rPr lang="es-ES" u="sng" dirty="0"/>
              <a:t>política de tasas de interés buscaría reducirlas, fijarlas con parámetros mas adecuados </a:t>
            </a:r>
            <a:r>
              <a:rPr lang="es-ES" dirty="0"/>
              <a:t>pero con la </a:t>
            </a:r>
            <a:r>
              <a:rPr lang="es-ES" u="sng" dirty="0"/>
              <a:t>estructura oligopólica </a:t>
            </a:r>
            <a:r>
              <a:rPr lang="es-ES" dirty="0"/>
              <a:t>en el mercado de dinero se </a:t>
            </a:r>
            <a:r>
              <a:rPr lang="es-ES" u="sng" dirty="0"/>
              <a:t>limitaría su baja</a:t>
            </a:r>
            <a:r>
              <a:rPr lang="es-ES" dirty="0"/>
              <a:t>. Es </a:t>
            </a:r>
            <a:r>
              <a:rPr lang="es-ES" u="sng" dirty="0"/>
              <a:t>un precio clave</a:t>
            </a:r>
            <a:r>
              <a:rPr lang="es-ES" dirty="0"/>
              <a:t>, que incide en los costos empresariales, asignación de recursos y distribución del ingreso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39396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581D1-24BD-4A39-A21F-058AC023F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8D5F7-CD3F-4689-BC70-D2C1F03FA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ES" dirty="0"/>
              <a:t>La </a:t>
            </a:r>
            <a:r>
              <a:rPr lang="es-ES" u="sng" dirty="0"/>
              <a:t>reforma tributaria es inequitativa intertemporalmente </a:t>
            </a:r>
            <a:r>
              <a:rPr lang="es-ES" dirty="0"/>
              <a:t>pues el cambio en las deducciones de IR y el incremento de la tasa impositiva </a:t>
            </a:r>
            <a:r>
              <a:rPr lang="es-ES" u="sng" dirty="0"/>
              <a:t>para empleados y sectores medios es permanente </a:t>
            </a:r>
            <a:r>
              <a:rPr lang="es-ES" dirty="0"/>
              <a:t>mientras que la </a:t>
            </a:r>
            <a:r>
              <a:rPr lang="es-ES" u="sng" dirty="0"/>
              <a:t>contribución de las empresas es temporal. </a:t>
            </a:r>
            <a:r>
              <a:rPr lang="es-ES" dirty="0"/>
              <a:t>Se la adorna con baja de IVA e ICE. Afectará a la </a:t>
            </a:r>
            <a:r>
              <a:rPr lang="es-ES" u="sng" dirty="0"/>
              <a:t>clase media y hará pagar IR al sector informal</a:t>
            </a:r>
          </a:p>
          <a:p>
            <a:pPr algn="just"/>
            <a:r>
              <a:rPr lang="es-ES" dirty="0"/>
              <a:t>Al reducirse como en </a:t>
            </a:r>
            <a:r>
              <a:rPr lang="es-ES" u="sng" dirty="0"/>
              <a:t>13.000 dólares las deducciones </a:t>
            </a:r>
            <a:r>
              <a:rPr lang="es-ES" dirty="0"/>
              <a:t>de gastos personales, </a:t>
            </a:r>
            <a:r>
              <a:rPr lang="es-ES" u="sng" dirty="0"/>
              <a:t>aumenta la base imponible </a:t>
            </a:r>
            <a:r>
              <a:rPr lang="es-ES" dirty="0"/>
              <a:t>y muchos que, antes no pagaban IR, deberán hacerlo</a:t>
            </a:r>
          </a:p>
          <a:p>
            <a:pPr algn="just"/>
            <a:r>
              <a:rPr lang="es-ES" u="sng" dirty="0"/>
              <a:t>La reforma tributaria</a:t>
            </a:r>
            <a:r>
              <a:rPr lang="es-ES" dirty="0"/>
              <a:t>, la </a:t>
            </a:r>
            <a:r>
              <a:rPr lang="es-ES" u="sng" dirty="0"/>
              <a:t>reducción de la I pública</a:t>
            </a:r>
            <a:r>
              <a:rPr lang="es-ES" dirty="0"/>
              <a:t>, </a:t>
            </a:r>
            <a:r>
              <a:rPr lang="es-ES" u="sng" dirty="0"/>
              <a:t>concesión,  privatización</a:t>
            </a:r>
            <a:r>
              <a:rPr lang="es-ES" dirty="0"/>
              <a:t>, etc. en </a:t>
            </a:r>
            <a:r>
              <a:rPr lang="es-ES" b="1" dirty="0"/>
              <a:t>2022 y 2023 contribuirán la reducción del déficit y posibilitaría que la </a:t>
            </a:r>
            <a:r>
              <a:rPr lang="es-ES" b="1" u="sng" dirty="0"/>
              <a:t>meta de déficit cero se alcance antes de 2025</a:t>
            </a:r>
          </a:p>
          <a:p>
            <a:pPr algn="just"/>
            <a:r>
              <a:rPr lang="es-ES" dirty="0"/>
              <a:t>La </a:t>
            </a:r>
            <a:r>
              <a:rPr lang="es-ES" u="sng" dirty="0"/>
              <a:t>reforma laboral de Moreno </a:t>
            </a:r>
            <a:r>
              <a:rPr lang="es-ES" dirty="0"/>
              <a:t>se basa en la </a:t>
            </a:r>
            <a:r>
              <a:rPr lang="es-ES" u="sng" dirty="0"/>
              <a:t>flexibilidad y precarización laboral</a:t>
            </a:r>
            <a:r>
              <a:rPr lang="es-ES" dirty="0"/>
              <a:t> que buscaría </a:t>
            </a:r>
            <a:r>
              <a:rPr lang="es-ES" b="1" dirty="0"/>
              <a:t>reducir el costo del factor trabajo</a:t>
            </a:r>
            <a:r>
              <a:rPr lang="es-ES" dirty="0"/>
              <a:t>. Otro precio clave. </a:t>
            </a:r>
            <a:r>
              <a:rPr lang="es-ES" b="1" dirty="0"/>
              <a:t>Lasso</a:t>
            </a:r>
            <a:r>
              <a:rPr lang="es-ES" dirty="0"/>
              <a:t> </a:t>
            </a:r>
            <a:r>
              <a:rPr lang="es-ES" b="1" dirty="0"/>
              <a:t>continuaría</a:t>
            </a:r>
            <a:r>
              <a:rPr lang="es-ES" dirty="0"/>
              <a:t> con esta aumentando la </a:t>
            </a:r>
            <a:r>
              <a:rPr lang="es-ES" b="1" dirty="0"/>
              <a:t>flexibilidad y precarización </a:t>
            </a:r>
            <a:r>
              <a:rPr lang="es-ES" dirty="0"/>
              <a:t>laboral pero </a:t>
            </a:r>
            <a:r>
              <a:rPr lang="es-ES" b="1" dirty="0"/>
              <a:t>reduciendo los beneficios sociales y pagos de las horas extraordinarias</a:t>
            </a:r>
            <a:r>
              <a:rPr lang="es-ES" dirty="0"/>
              <a:t>, pero la </a:t>
            </a:r>
            <a:r>
              <a:rPr lang="es-ES" b="1" dirty="0"/>
              <a:t>vía</a:t>
            </a:r>
            <a:r>
              <a:rPr lang="es-ES" dirty="0"/>
              <a:t> sería a través de </a:t>
            </a:r>
            <a:r>
              <a:rPr lang="es-ES" b="1" dirty="0"/>
              <a:t>código laboral paralelo</a:t>
            </a:r>
            <a:endParaRPr lang="es-EC" b="1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904219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CCBA7-56DC-4769-89B2-5FCD9EE25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Otras tendencias:</a:t>
            </a:r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19F83-8982-417B-8E24-08C5DFCED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s-ES" dirty="0"/>
              <a:t>La </a:t>
            </a:r>
            <a:r>
              <a:rPr lang="es-ES" u="sng" dirty="0"/>
              <a:t>apertura comercial </a:t>
            </a:r>
            <a:r>
              <a:rPr lang="es-ES" dirty="0"/>
              <a:t>va un ritmo </a:t>
            </a:r>
            <a:r>
              <a:rPr lang="es-ES" u="sng" dirty="0"/>
              <a:t>rápido.</a:t>
            </a:r>
            <a:r>
              <a:rPr lang="es-ES" dirty="0"/>
              <a:t> Los acuerdos con </a:t>
            </a:r>
            <a:r>
              <a:rPr lang="es-ES" u="sng" dirty="0"/>
              <a:t>México y Chile </a:t>
            </a:r>
            <a:r>
              <a:rPr lang="es-ES" dirty="0"/>
              <a:t>que </a:t>
            </a:r>
            <a:r>
              <a:rPr lang="es-ES" u="sng" dirty="0"/>
              <a:t>no</a:t>
            </a:r>
            <a:r>
              <a:rPr lang="es-ES" dirty="0"/>
              <a:t> son </a:t>
            </a:r>
            <a:r>
              <a:rPr lang="es-ES" u="sng" dirty="0"/>
              <a:t>economías complementarias </a:t>
            </a:r>
            <a:r>
              <a:rPr lang="es-ES" dirty="0"/>
              <a:t>con la nuestra implicaría </a:t>
            </a:r>
            <a:r>
              <a:rPr lang="es-ES" u="sng" dirty="0"/>
              <a:t>limitación de exportación de bienes primarios </a:t>
            </a:r>
            <a:r>
              <a:rPr lang="es-ES" dirty="0"/>
              <a:t>pero como son una economía con </a:t>
            </a:r>
            <a:r>
              <a:rPr lang="es-ES" u="sng" dirty="0"/>
              <a:t>mayor desarrollo industrial </a:t>
            </a:r>
            <a:r>
              <a:rPr lang="es-ES" dirty="0"/>
              <a:t>tendríamos </a:t>
            </a:r>
            <a:r>
              <a:rPr lang="es-ES" u="sng" dirty="0"/>
              <a:t>impactos</a:t>
            </a:r>
            <a:r>
              <a:rPr lang="es-ES" dirty="0"/>
              <a:t> en algunos </a:t>
            </a:r>
            <a:r>
              <a:rPr lang="es-ES" u="sng" dirty="0"/>
              <a:t>sectores productivos</a:t>
            </a:r>
          </a:p>
          <a:p>
            <a:pPr algn="just"/>
            <a:r>
              <a:rPr lang="es-ES" dirty="0"/>
              <a:t>Los </a:t>
            </a:r>
            <a:r>
              <a:rPr lang="es-ES" u="sng" dirty="0"/>
              <a:t>topes a las tasas de interés y la reforma laboral </a:t>
            </a:r>
            <a:r>
              <a:rPr lang="es-ES" dirty="0"/>
              <a:t>apuntarían a </a:t>
            </a:r>
            <a:r>
              <a:rPr lang="es-ES" b="1" dirty="0"/>
              <a:t>reducir el costo financiero y laboral </a:t>
            </a:r>
            <a:r>
              <a:rPr lang="es-ES" dirty="0"/>
              <a:t>para poder ser mas competitivos. </a:t>
            </a:r>
            <a:r>
              <a:rPr lang="es-ES" b="1" dirty="0"/>
              <a:t>No se aplica al aumento de la productividad </a:t>
            </a:r>
            <a:r>
              <a:rPr lang="es-ES" dirty="0"/>
              <a:t>ya que implica inversiones en capital físico y humano</a:t>
            </a:r>
          </a:p>
          <a:p>
            <a:pPr algn="just"/>
            <a:r>
              <a:rPr lang="es-ES" b="1" dirty="0"/>
              <a:t>Tanto con Moreno y Lasso se ha acudido a mayor deuda externa para enfrentar la caída de ingresos fiscales</a:t>
            </a:r>
            <a:r>
              <a:rPr lang="es-ES" dirty="0"/>
              <a:t>. Con el primero </a:t>
            </a:r>
            <a:r>
              <a:rPr lang="es-ES" u="sng" dirty="0"/>
              <a:t>la deuda externa aumentó mas de 10.000 millones y un monto similar en la deuda interna </a:t>
            </a:r>
            <a:r>
              <a:rPr lang="es-ES" dirty="0"/>
              <a:t>y </a:t>
            </a:r>
            <a:r>
              <a:rPr lang="es-ES" b="1" dirty="0"/>
              <a:t>Lasso sigue el mismo </a:t>
            </a:r>
            <a:r>
              <a:rPr lang="es-ES" dirty="0"/>
              <a:t>camino. Ya a </a:t>
            </a:r>
            <a:r>
              <a:rPr lang="es-ES" b="1" dirty="0"/>
              <a:t>Septiembre de 2021 alcanzó el 68.7%  del PIB, </a:t>
            </a:r>
            <a:r>
              <a:rPr lang="es-ES" dirty="0"/>
              <a:t>dificultando </a:t>
            </a:r>
            <a:r>
              <a:rPr lang="es-ES" u="sng" dirty="0"/>
              <a:t>reducirla hasta 2032  al límite del 40% que es la meta</a:t>
            </a:r>
            <a:r>
              <a:rPr lang="es-ES" dirty="0"/>
              <a:t>. Riesgo de </a:t>
            </a:r>
            <a:r>
              <a:rPr lang="es-ES" b="1" dirty="0"/>
              <a:t>crisis de la deuda </a:t>
            </a:r>
            <a:r>
              <a:rPr lang="es-ES" dirty="0"/>
              <a:t>pública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1885890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40110-84BA-4E17-9312-B7272D488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</a:t>
            </a:r>
            <a:endParaRPr lang="es-EC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33B0B-74B0-4606-AD7D-F23652F19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/>
            <a:r>
              <a:rPr lang="es-ES" dirty="0"/>
              <a:t>BCE, Metodología para el cálculo de la tasa de interés, Nota Técnica No. 81, Cuadernos de Trabajo, Diciembre de 2021</a:t>
            </a:r>
          </a:p>
          <a:p>
            <a:pPr algn="l"/>
            <a:r>
              <a:rPr lang="es-ES" dirty="0"/>
              <a:t>King, K. y Samaniego, P.</a:t>
            </a:r>
            <a:r>
              <a:rPr lang="es-ES" b="1" i="0" u="none" strike="noStrike" baseline="0" dirty="0"/>
              <a:t> </a:t>
            </a:r>
            <a:r>
              <a:rPr lang="es-ES" b="1" i="0" u="none" strike="noStrike" baseline="0" dirty="0">
                <a:hlinkClick r:id="rId2"/>
              </a:rPr>
              <a:t>https://www.researchgate.net/publication/342025471_Working_Paper_-_Al_abismo_con_las_politicas_de_ajuste_estructural_del_Acuerdo_de_Servicio_Ampliado_con_el_FMI_en_Ecuador</a:t>
            </a:r>
            <a:endParaRPr lang="es-ES" b="1" i="0" u="none" strike="noStrike" baseline="0" dirty="0"/>
          </a:p>
          <a:p>
            <a:pPr algn="l"/>
            <a:r>
              <a:rPr lang="es-ES" dirty="0" err="1"/>
              <a:t>Nemiña</a:t>
            </a:r>
            <a:r>
              <a:rPr lang="es-ES" dirty="0"/>
              <a:t>, P. </a:t>
            </a:r>
            <a:r>
              <a:rPr lang="es-ES" b="0" i="0" u="none" strike="noStrike" baseline="0" dirty="0"/>
              <a:t>Alcances de la reforma de la política de financiamiento y condicionalidad del FMI, Rev. Problemas del desarrollo, Vol. 41, No. 160, Enero-Marzo 2010</a:t>
            </a:r>
            <a:endParaRPr lang="es-ES" dirty="0"/>
          </a:p>
          <a:p>
            <a:r>
              <a:rPr lang="es-ES" dirty="0"/>
              <a:t>Rosero, L. </a:t>
            </a:r>
            <a:r>
              <a:rPr lang="en-US" dirty="0"/>
              <a:t>“</a:t>
            </a:r>
            <a:r>
              <a:rPr lang="es-ES" dirty="0"/>
              <a:t>Los cambios institucionales en el Banco Central del Ecuador</a:t>
            </a:r>
            <a:r>
              <a:rPr lang="en-US" dirty="0"/>
              <a:t>”, Rev. Ecuador Debate # 79, Abril de 2010</a:t>
            </a:r>
            <a:endParaRPr lang="es-ES" dirty="0"/>
          </a:p>
          <a:p>
            <a:r>
              <a:rPr lang="es-ES" dirty="0"/>
              <a:t>Rosero, L. </a:t>
            </a:r>
            <a:r>
              <a:rPr lang="en-US" dirty="0"/>
              <a:t>“La </a:t>
            </a:r>
            <a:r>
              <a:rPr lang="en-US" dirty="0" err="1"/>
              <a:t>contrarreforma</a:t>
            </a:r>
            <a:r>
              <a:rPr lang="en-US" dirty="0"/>
              <a:t> </a:t>
            </a:r>
            <a:r>
              <a:rPr lang="en-US" dirty="0" err="1"/>
              <a:t>monetaria</a:t>
            </a:r>
            <a:r>
              <a:rPr lang="en-US" dirty="0"/>
              <a:t> </a:t>
            </a:r>
            <a:r>
              <a:rPr lang="en-US" dirty="0" err="1"/>
              <a:t>financiera</a:t>
            </a:r>
            <a:r>
              <a:rPr lang="en-US" dirty="0"/>
              <a:t>”, Rev. Ecuador Debate # 114, </a:t>
            </a:r>
            <a:r>
              <a:rPr lang="en-US" dirty="0" err="1"/>
              <a:t>Diciembre</a:t>
            </a:r>
            <a:r>
              <a:rPr lang="en-US" dirty="0"/>
              <a:t> de 2021</a:t>
            </a:r>
          </a:p>
          <a:p>
            <a:r>
              <a:rPr lang="es-EC" dirty="0"/>
              <a:t>Rosero, L. </a:t>
            </a:r>
            <a:r>
              <a:rPr lang="es-EC" dirty="0">
                <a:hlinkClick r:id="rId3"/>
              </a:rPr>
              <a:t>https://vidaglobalsite.wordpress.com/2021/12/06/rige-la-reforma-tributaria-y-le-sigue-el-presupuesto-del-estado-2022/</a:t>
            </a:r>
            <a:endParaRPr lang="es-EC" dirty="0"/>
          </a:p>
          <a:p>
            <a:r>
              <a:rPr lang="es-EC" dirty="0"/>
              <a:t>Rosero, L. </a:t>
            </a:r>
            <a:r>
              <a:rPr lang="es-EC" dirty="0">
                <a:hlinkClick r:id="rId4"/>
              </a:rPr>
              <a:t>https://vidaglobalsite.wordpress.com/2021/12/15/se-va-revelando-la-politica-economica-de-2022/</a:t>
            </a:r>
            <a:endParaRPr lang="es-EC" dirty="0"/>
          </a:p>
          <a:p>
            <a:pPr marL="0" indent="0">
              <a:buNone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8320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4169</Words>
  <Application>Microsoft Office PowerPoint</Application>
  <PresentationFormat>Panorámica</PresentationFormat>
  <Paragraphs>341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Georgia</vt:lpstr>
      <vt:lpstr>Muli</vt:lpstr>
      <vt:lpstr>Tahoma</vt:lpstr>
      <vt:lpstr>Times New Roman</vt:lpstr>
      <vt:lpstr>Office Theme</vt:lpstr>
      <vt:lpstr>POLÍTICA ECONÓMICA: REFORMAS ESTRUCTURALES Y EL FMI EN EL ECUADOR (2017 – 2021)</vt:lpstr>
      <vt:lpstr>TEMAS</vt:lpstr>
      <vt:lpstr>1. Introducción</vt:lpstr>
      <vt:lpstr>2. Esquema de las reformas estructurales (RE): del BM al FMI</vt:lpstr>
      <vt:lpstr>FMI</vt:lpstr>
      <vt:lpstr>3. La reforma y contrarreforma monetaria-financiera</vt:lpstr>
      <vt:lpstr>Presentación de PowerPoint</vt:lpstr>
      <vt:lpstr>La orientación de la PE de la reforma y contrarreforma</vt:lpstr>
      <vt:lpstr>4. Reforma Monetaria: cambios en el BCE</vt:lpstr>
      <vt:lpstr>Contrarreforma Monetaria: cambios en el BCE</vt:lpstr>
      <vt:lpstr>Reforma monetaria: tasas de interés </vt:lpstr>
      <vt:lpstr>Contrarreforma monetaria: nuevo sistema de tasas de interés </vt:lpstr>
      <vt:lpstr>Presentación de PowerPoint</vt:lpstr>
      <vt:lpstr>Presentación de PowerPoint</vt:lpstr>
      <vt:lpstr>Presentación de PowerPoint</vt:lpstr>
      <vt:lpstr>Presentación de PowerPoint</vt:lpstr>
      <vt:lpstr>5. La reforma tributaria de Lasso: los aspectos claves</vt:lpstr>
      <vt:lpstr>Cambios de la ley</vt:lpstr>
      <vt:lpstr>Otros cambios tributarios</vt:lpstr>
      <vt:lpstr>Otros cambios tributarios</vt:lpstr>
      <vt:lpstr>6. La reforma laboral, compromisos del SAF y la agenda de reforma estructural de Lasso</vt:lpstr>
      <vt:lpstr>Compromisos del SAF</vt:lpstr>
      <vt:lpstr>La agenda de reformas estructurales de Lasso</vt:lpstr>
      <vt:lpstr>7. Conclusiones</vt:lpstr>
      <vt:lpstr>Presentación de PowerPoint</vt:lpstr>
      <vt:lpstr>Presentación de PowerPoint</vt:lpstr>
      <vt:lpstr>Otras tendencias:</vt:lpstr>
      <vt:lpstr>Bibliografía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POLÍTICA ECONÓMICA: REFORMAS Y EL FMI EN EL ECUADOR (2017 – 2021)</dc:title>
  <dc:creator>Luis Rosero Mallea</dc:creator>
  <cp:lastModifiedBy>Luis Rosero Mallea</cp:lastModifiedBy>
  <cp:revision>25</cp:revision>
  <cp:lastPrinted>2022-01-31T00:02:10Z</cp:lastPrinted>
  <dcterms:created xsi:type="dcterms:W3CDTF">2022-01-28T19:54:45Z</dcterms:created>
  <dcterms:modified xsi:type="dcterms:W3CDTF">2022-08-11T22:12:47Z</dcterms:modified>
</cp:coreProperties>
</file>